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Lst>
  <p:notesMasterIdLst>
    <p:notesMasterId r:id="rId33"/>
  </p:notesMasterIdLst>
  <p:handoutMasterIdLst>
    <p:handoutMasterId r:id="rId34"/>
  </p:handoutMasterIdLst>
  <p:sldIdLst>
    <p:sldId id="293" r:id="rId7"/>
    <p:sldId id="306" r:id="rId8"/>
    <p:sldId id="263" r:id="rId9"/>
    <p:sldId id="264" r:id="rId10"/>
    <p:sldId id="258" r:id="rId11"/>
    <p:sldId id="265" r:id="rId12"/>
    <p:sldId id="261" r:id="rId13"/>
    <p:sldId id="383" r:id="rId14"/>
    <p:sldId id="379" r:id="rId15"/>
    <p:sldId id="368" r:id="rId16"/>
    <p:sldId id="381" r:id="rId17"/>
    <p:sldId id="384" r:id="rId18"/>
    <p:sldId id="385" r:id="rId19"/>
    <p:sldId id="386" r:id="rId20"/>
    <p:sldId id="372" r:id="rId21"/>
    <p:sldId id="388" r:id="rId22"/>
    <p:sldId id="387" r:id="rId23"/>
    <p:sldId id="298" r:id="rId24"/>
    <p:sldId id="389" r:id="rId25"/>
    <p:sldId id="390" r:id="rId26"/>
    <p:sldId id="391" r:id="rId27"/>
    <p:sldId id="392" r:id="rId28"/>
    <p:sldId id="393" r:id="rId29"/>
    <p:sldId id="394" r:id="rId30"/>
    <p:sldId id="395" r:id="rId31"/>
    <p:sldId id="308" r:id="rId32"/>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432"/>
    <a:srgbClr val="000000"/>
    <a:srgbClr val="F8F8F8"/>
    <a:srgbClr val="00CC00"/>
    <a:srgbClr val="5EBB68"/>
    <a:srgbClr val="02AF4C"/>
    <a:srgbClr val="BFDFBC"/>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7" autoAdjust="0"/>
  </p:normalViewPr>
  <p:slideViewPr>
    <p:cSldViewPr snapToGrid="0">
      <p:cViewPr varScale="1">
        <p:scale>
          <a:sx n="68" d="100"/>
          <a:sy n="68"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C46A2545-0E26-4A62-A825-38A7D074FEAB}" type="datetimeFigureOut">
              <a:rPr lang="en-GB" smtClean="0"/>
              <a:t>23/09/2022</a:t>
            </a:fld>
            <a:endParaRPr lang="en-GB"/>
          </a:p>
        </p:txBody>
      </p:sp>
      <p:sp>
        <p:nvSpPr>
          <p:cNvPr id="4" name="Footer Placeholder 3"/>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C584B229-27AA-44A5-89B5-316ED2359C01}" type="slidenum">
              <a:rPr lang="en-GB" smtClean="0"/>
              <a:t>‹#›</a:t>
            </a:fld>
            <a:endParaRPr lang="en-GB"/>
          </a:p>
        </p:txBody>
      </p:sp>
    </p:spTree>
    <p:extLst>
      <p:ext uri="{BB962C8B-B14F-4D97-AF65-F5344CB8AC3E}">
        <p14:creationId xmlns:p14="http://schemas.microsoft.com/office/powerpoint/2010/main" val="244963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621" y="0"/>
            <a:ext cx="2920887" cy="495300"/>
          </a:xfrm>
          <a:prstGeom prst="rect">
            <a:avLst/>
          </a:prstGeom>
        </p:spPr>
        <p:txBody>
          <a:bodyPr vert="horz" lIns="91440" tIns="45720" rIns="91440" bIns="45720" rtlCol="0"/>
          <a:lstStyle>
            <a:lvl1pPr algn="r">
              <a:defRPr sz="1200"/>
            </a:lvl1pPr>
          </a:lstStyle>
          <a:p>
            <a:fld id="{65ACE504-3736-486E-8E43-23A06D753DD0}" type="datetimeFigureOut">
              <a:rPr lang="en-GB" smtClean="0"/>
              <a:t>23/09/2022</a:t>
            </a:fld>
            <a:endParaRPr lang="en-GB"/>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051" y="4751389"/>
            <a:ext cx="5394011"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0887"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621" y="9377363"/>
            <a:ext cx="2920887" cy="495300"/>
          </a:xfrm>
          <a:prstGeom prst="rect">
            <a:avLst/>
          </a:prstGeom>
        </p:spPr>
        <p:txBody>
          <a:bodyPr vert="horz" lIns="91440" tIns="45720" rIns="91440" bIns="45720" rtlCol="0" anchor="b"/>
          <a:lstStyle>
            <a:lvl1pPr algn="r">
              <a:defRPr sz="1200"/>
            </a:lvl1pPr>
          </a:lstStyle>
          <a:p>
            <a:fld id="{8C62AF37-173F-4266-96B8-6D9BEFC0A8B9}" type="slidenum">
              <a:rPr lang="en-GB" smtClean="0"/>
              <a:t>‹#›</a:t>
            </a:fld>
            <a:endParaRPr lang="en-GB"/>
          </a:p>
        </p:txBody>
      </p:sp>
    </p:spTree>
    <p:extLst>
      <p:ext uri="{BB962C8B-B14F-4D97-AF65-F5344CB8AC3E}">
        <p14:creationId xmlns:p14="http://schemas.microsoft.com/office/powerpoint/2010/main" val="24960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EBBBEA-C8C8-48F0-BDAF-5CB378A00B17}" type="slidenum">
              <a:rPr lang="en-GB" smtClean="0"/>
              <a:t>8</a:t>
            </a:fld>
            <a:endParaRPr lang="en-GB"/>
          </a:p>
        </p:txBody>
      </p:sp>
    </p:spTree>
    <p:extLst>
      <p:ext uri="{BB962C8B-B14F-4D97-AF65-F5344CB8AC3E}">
        <p14:creationId xmlns:p14="http://schemas.microsoft.com/office/powerpoint/2010/main" val="302590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fld id="{06ECEF2D-F366-4C5C-A24B-0AB30387C72E}" type="slidenum">
              <a:rPr lang="en-GB" smtClean="0"/>
              <a:t>18</a:t>
            </a:fld>
            <a:endParaRPr lang="en-GB"/>
          </a:p>
        </p:txBody>
      </p:sp>
    </p:spTree>
    <p:extLst>
      <p:ext uri="{BB962C8B-B14F-4D97-AF65-F5344CB8AC3E}">
        <p14:creationId xmlns:p14="http://schemas.microsoft.com/office/powerpoint/2010/main" val="107749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fld id="{06ECEF2D-F366-4C5C-A24B-0AB30387C72E}" type="slidenum">
              <a:rPr lang="en-GB" smtClean="0"/>
              <a:t>26</a:t>
            </a:fld>
            <a:endParaRPr lang="en-GB"/>
          </a:p>
        </p:txBody>
      </p:sp>
    </p:spTree>
    <p:extLst>
      <p:ext uri="{BB962C8B-B14F-4D97-AF65-F5344CB8AC3E}">
        <p14:creationId xmlns:p14="http://schemas.microsoft.com/office/powerpoint/2010/main" val="5817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grey 2">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ey ti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3" name="Picture 2" descr="Grey Roundel Big TINT.jpg"/>
          <p:cNvPicPr>
            <a:picLocks/>
          </p:cNvPicPr>
          <p:nvPr userDrawn="1"/>
        </p:nvPicPr>
        <p:blipFill>
          <a:blip r:embed="rId3" cstate="print"/>
          <a:stretch>
            <a:fillRect/>
          </a:stretch>
        </p:blipFill>
        <p:spPr>
          <a:xfrm>
            <a:off x="0" y="0"/>
            <a:ext cx="9195450" cy="6858000"/>
          </a:xfrm>
          <a:prstGeom prst="rect">
            <a:avLst/>
          </a:prstGeom>
        </p:spPr>
      </p:pic>
      <p:sp>
        <p:nvSpPr>
          <p:cNvPr id="4"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2"/>
                </a:solidFill>
              </a:defRPr>
            </a:lvl1pPr>
          </a:lstStyle>
          <a:p>
            <a:r>
              <a:rPr lang="en-US" dirty="0"/>
              <a:t>Click to edit Master </a:t>
            </a:r>
            <a:br>
              <a:rPr lang="en-US" dirty="0"/>
            </a:br>
            <a:r>
              <a:rPr lang="en-US" dirty="0"/>
              <a:t>title style</a:t>
            </a:r>
            <a:endParaRPr lang="en-GB" dirty="0"/>
          </a:p>
        </p:txBody>
      </p:sp>
      <p:sp>
        <p:nvSpPr>
          <p:cNvPr id="5"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bwMode="auto">
          <a:xfrm>
            <a:off x="468000" y="1700808"/>
            <a:ext cx="8208000" cy="11510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85000"/>
              </a:lnSpc>
              <a:spcBef>
                <a:spcPct val="0"/>
              </a:spcBef>
              <a:spcAft>
                <a:spcPct val="0"/>
              </a:spcAft>
              <a:buFont typeface="Arial" charset="0"/>
              <a:buNone/>
              <a:defRPr sz="4400" b="1" kern="1200" baseline="0">
                <a:solidFill>
                  <a:schemeClr val="bg1"/>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 typeface="Arial" charset="0"/>
              <a:buNone/>
              <a:tabLst/>
              <a:defRPr/>
            </a:pPr>
            <a:r>
              <a:rPr kumimoji="0" lang="en-US" sz="4400" b="1" i="0" u="none" strike="noStrike" kern="1200" cap="none" spc="0" normalizeH="0" baseline="0" noProof="0">
                <a:ln>
                  <a:noFill/>
                </a:ln>
                <a:solidFill>
                  <a:srgbClr val="FFFFFF"/>
                </a:solidFill>
                <a:effectLst/>
                <a:uLnTx/>
                <a:uFillTx/>
                <a:latin typeface="Arial"/>
                <a:ea typeface="+mj-ea"/>
                <a:cs typeface="+mj-cs"/>
              </a:rPr>
              <a:t>Click to edit Master </a:t>
            </a:r>
            <a:br>
              <a:rPr kumimoji="0" lang="en-US" sz="4400" b="1" i="0" u="none" strike="noStrike" kern="1200" cap="none" spc="0" normalizeH="0" baseline="0" noProof="0">
                <a:ln>
                  <a:noFill/>
                </a:ln>
                <a:solidFill>
                  <a:srgbClr val="FFFFFF"/>
                </a:solidFill>
                <a:effectLst/>
                <a:uLnTx/>
                <a:uFillTx/>
                <a:latin typeface="Arial"/>
                <a:ea typeface="+mj-ea"/>
                <a:cs typeface="+mj-cs"/>
              </a:rPr>
            </a:br>
            <a:r>
              <a:rPr kumimoji="0" lang="en-US" sz="4400" b="1" i="0" u="none" strike="noStrike" kern="1200" cap="none" spc="0" normalizeH="0" baseline="0" noProof="0">
                <a:ln>
                  <a:noFill/>
                </a:ln>
                <a:solidFill>
                  <a:srgbClr val="FFFFFF"/>
                </a:solidFill>
                <a:effectLst/>
                <a:uLnTx/>
                <a:uFillTx/>
                <a:latin typeface="Arial"/>
                <a:ea typeface="+mj-ea"/>
                <a:cs typeface="+mj-cs"/>
              </a:rPr>
              <a:t>title style</a:t>
            </a:r>
            <a:endParaRPr kumimoji="0" lang="en-GB" sz="44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Subtitle 2"/>
          <p:cNvSpPr txBox="1">
            <a:spLocks/>
          </p:cNvSpPr>
          <p:nvPr userDrawn="1"/>
        </p:nvSpPr>
        <p:spPr bwMode="auto">
          <a:xfrm>
            <a:off x="468000" y="2995908"/>
            <a:ext cx="8208000"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95000"/>
              </a:lnSpc>
              <a:spcBef>
                <a:spcPct val="20000"/>
              </a:spcBef>
              <a:spcAft>
                <a:spcPct val="0"/>
              </a:spcAft>
              <a:buFont typeface="Arial" panose="020B0604020202020204" pitchFamily="34" charset="0"/>
              <a:buNone/>
              <a:defRPr sz="2000" kern="1200" baseline="0">
                <a:solidFill>
                  <a:schemeClr val="bg1"/>
                </a:solidFill>
                <a:latin typeface="+mn-lt"/>
                <a:ea typeface="+mn-ea"/>
                <a:cs typeface="+mn-cs"/>
              </a:defRPr>
            </a:lvl1pPr>
            <a:lvl2pPr marL="457200" indent="0" algn="ctr" rtl="0" eaLnBrk="1" fontAlgn="base" hangingPunct="1">
              <a:lnSpc>
                <a:spcPct val="95000"/>
              </a:lnSpc>
              <a:spcBef>
                <a:spcPct val="20000"/>
              </a:spcBef>
              <a:spcAft>
                <a:spcPct val="0"/>
              </a:spcAft>
              <a:buFont typeface="Arial" panose="020B0604020202020204" pitchFamily="34" charset="0"/>
              <a:buNone/>
              <a:defRPr sz="2400" kern="1200" baseline="0">
                <a:solidFill>
                  <a:schemeClr val="tx1">
                    <a:tint val="75000"/>
                  </a:schemeClr>
                </a:solidFill>
                <a:latin typeface="+mn-lt"/>
                <a:ea typeface="+mn-ea"/>
                <a:cs typeface="+mn-cs"/>
              </a:defRPr>
            </a:lvl2pPr>
            <a:lvl3pPr marL="914400" indent="0" algn="ctr" rtl="0" eaLnBrk="1" fontAlgn="base" hangingPunct="1">
              <a:lnSpc>
                <a:spcPct val="95000"/>
              </a:lnSpc>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5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Arial"/>
                <a:ea typeface="+mn-ea"/>
                <a:cs typeface="+mn-cs"/>
              </a:rPr>
              <a:t>Click to edit Master subtitle style</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grey whit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bwMode="auto">
          <a:xfrm>
            <a:off x="468000" y="1700808"/>
            <a:ext cx="8208000" cy="11510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85000"/>
              </a:lnSpc>
              <a:spcBef>
                <a:spcPct val="0"/>
              </a:spcBef>
              <a:spcAft>
                <a:spcPct val="0"/>
              </a:spcAft>
              <a:buFont typeface="Arial" charset="0"/>
              <a:buNone/>
              <a:defRPr sz="4400" b="1" kern="1200" baseline="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 typeface="Arial" charset="0"/>
              <a:buNone/>
              <a:tabLst/>
              <a:defRPr/>
            </a:pPr>
            <a:r>
              <a:rPr kumimoji="0" lang="en-US" sz="4400" b="1" i="0" u="none" strike="noStrike" kern="1200" cap="none" spc="0" normalizeH="0" baseline="0" noProof="0">
                <a:ln>
                  <a:noFill/>
                </a:ln>
                <a:solidFill>
                  <a:srgbClr val="00AF41"/>
                </a:solidFill>
                <a:effectLst/>
                <a:uLnTx/>
                <a:uFillTx/>
                <a:latin typeface="Arial"/>
                <a:ea typeface="+mj-ea"/>
                <a:cs typeface="+mj-cs"/>
              </a:rPr>
              <a:t>Click to edit Master </a:t>
            </a:r>
            <a:br>
              <a:rPr kumimoji="0" lang="en-US" sz="4400" b="1" i="0" u="none" strike="noStrike" kern="1200" cap="none" spc="0" normalizeH="0" baseline="0" noProof="0">
                <a:ln>
                  <a:noFill/>
                </a:ln>
                <a:solidFill>
                  <a:srgbClr val="00AF41"/>
                </a:solidFill>
                <a:effectLst/>
                <a:uLnTx/>
                <a:uFillTx/>
                <a:latin typeface="Arial"/>
                <a:ea typeface="+mj-ea"/>
                <a:cs typeface="+mj-cs"/>
              </a:rPr>
            </a:br>
            <a:r>
              <a:rPr kumimoji="0" lang="en-US" sz="4400" b="1" i="0" u="none" strike="noStrike" kern="1200" cap="none" spc="0" normalizeH="0" baseline="0" noProof="0">
                <a:ln>
                  <a:noFill/>
                </a:ln>
                <a:solidFill>
                  <a:srgbClr val="00AF41"/>
                </a:solidFill>
                <a:effectLst/>
                <a:uLnTx/>
                <a:uFillTx/>
                <a:latin typeface="Arial"/>
                <a:ea typeface="+mj-ea"/>
                <a:cs typeface="+mj-cs"/>
              </a:rPr>
              <a:t>title style</a:t>
            </a:r>
            <a:endParaRPr kumimoji="0" lang="en-GB" sz="4400" b="1" i="0" u="none" strike="noStrike" kern="1200" cap="none" spc="0" normalizeH="0" baseline="0" noProof="0" dirty="0">
              <a:ln>
                <a:noFill/>
              </a:ln>
              <a:solidFill>
                <a:srgbClr val="00AF41"/>
              </a:solidFill>
              <a:effectLst/>
              <a:uLnTx/>
              <a:uFillTx/>
              <a:latin typeface="Arial"/>
              <a:ea typeface="+mj-ea"/>
              <a:cs typeface="+mj-cs"/>
            </a:endParaRPr>
          </a:p>
        </p:txBody>
      </p:sp>
      <p:sp>
        <p:nvSpPr>
          <p:cNvPr id="7" name="Subtitle 2"/>
          <p:cNvSpPr txBox="1">
            <a:spLocks/>
          </p:cNvSpPr>
          <p:nvPr userDrawn="1"/>
        </p:nvSpPr>
        <p:spPr bwMode="auto">
          <a:xfrm>
            <a:off x="468000" y="2995908"/>
            <a:ext cx="8208000"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95000"/>
              </a:lnSpc>
              <a:spcBef>
                <a:spcPct val="20000"/>
              </a:spcBef>
              <a:spcAft>
                <a:spcPct val="0"/>
              </a:spcAft>
              <a:buFont typeface="Arial" panose="020B0604020202020204" pitchFamily="34" charset="0"/>
              <a:buNone/>
              <a:defRPr sz="2000" kern="1200" baseline="0">
                <a:solidFill>
                  <a:schemeClr val="accent6"/>
                </a:solidFill>
                <a:latin typeface="+mn-lt"/>
                <a:ea typeface="+mn-ea"/>
                <a:cs typeface="+mn-cs"/>
              </a:defRPr>
            </a:lvl1pPr>
            <a:lvl2pPr marL="457200" indent="0" algn="ctr" rtl="0" eaLnBrk="1" fontAlgn="base" hangingPunct="1">
              <a:lnSpc>
                <a:spcPct val="95000"/>
              </a:lnSpc>
              <a:spcBef>
                <a:spcPct val="20000"/>
              </a:spcBef>
              <a:spcAft>
                <a:spcPct val="0"/>
              </a:spcAft>
              <a:buFont typeface="Arial" panose="020B0604020202020204" pitchFamily="34" charset="0"/>
              <a:buNone/>
              <a:defRPr sz="2400" kern="1200" baseline="0">
                <a:solidFill>
                  <a:schemeClr val="tx1">
                    <a:tint val="75000"/>
                  </a:schemeClr>
                </a:solidFill>
                <a:latin typeface="+mn-lt"/>
                <a:ea typeface="+mn-ea"/>
                <a:cs typeface="+mn-cs"/>
              </a:defRPr>
            </a:lvl2pPr>
            <a:lvl3pPr marL="914400" indent="0" algn="ctr" rtl="0" eaLnBrk="1" fontAlgn="base" hangingPunct="1">
              <a:lnSpc>
                <a:spcPct val="95000"/>
              </a:lnSpc>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5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tx1"/>
                </a:solidFill>
                <a:effectLst/>
                <a:uLnTx/>
                <a:uFillTx/>
                <a:latin typeface="Arial"/>
                <a:ea typeface="+mn-ea"/>
                <a:cs typeface="+mn-cs"/>
              </a:rPr>
              <a:t>Click to edit Master subtitle style</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dirty="0"/>
          </a:p>
        </p:txBody>
      </p:sp>
      <p:sp>
        <p:nvSpPr>
          <p:cNvPr id="5" name="Date Placeholder 3"/>
          <p:cNvSpPr>
            <a:spLocks noGrp="1"/>
          </p:cNvSpPr>
          <p:nvPr>
            <p:ph type="dt" sz="half" idx="10"/>
          </p:nvPr>
        </p:nvSpPr>
        <p:spPr>
          <a:xfrm>
            <a:off x="857250" y="6196013"/>
            <a:ext cx="1081088"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23/09/2022</a:t>
            </a:fld>
            <a:endParaRPr lang="en-GB" dirty="0"/>
          </a:p>
        </p:txBody>
      </p:sp>
      <p:sp>
        <p:nvSpPr>
          <p:cNvPr id="6" name="Slide Number Placeholder 5"/>
          <p:cNvSpPr>
            <a:spLocks noGrp="1"/>
          </p:cNvSpPr>
          <p:nvPr>
            <p:ph type="sldNum" sz="quarter" idx="11"/>
          </p:nvPr>
        </p:nvSpPr>
        <p:spPr>
          <a:xfrm>
            <a:off x="468313" y="6196013"/>
            <a:ext cx="388937"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
        <p:nvSpPr>
          <p:cNvPr id="7"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bg1"/>
                </a:solidFill>
              </a:defRPr>
            </a:lvl1pPr>
            <a:lvl2pPr>
              <a:defRPr>
                <a:solidFill>
                  <a:schemeClr val="bg1"/>
                </a:solidFill>
              </a:defRPr>
            </a:lvl2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grey whit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grey whit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bg1"/>
                </a:solidFill>
              </a:defRPr>
            </a:lvl1pPr>
            <a:lvl2pPr>
              <a:defRPr>
                <a:solidFill>
                  <a:schemeClr val="bg1"/>
                </a:solidFill>
              </a:defRPr>
            </a:lvl2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bg1"/>
                </a:solidFill>
              </a:defRPr>
            </a:lvl1pPr>
            <a:lvl2pPr>
              <a:defRPr>
                <a:solidFill>
                  <a:schemeClr val="bg1"/>
                </a:solidFill>
              </a:defRPr>
            </a:lvl2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7D0528-1315-43BD-B762-56A6A24F5117}"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77380-1D0C-40B5-9A03-ADBF4F47C4F4}" type="slidenum">
              <a:rPr lang="en-GB" smtClean="0"/>
              <a:t>‹#›</a:t>
            </a:fld>
            <a:endParaRPr lang="en-GB"/>
          </a:p>
        </p:txBody>
      </p:sp>
    </p:spTree>
    <p:extLst>
      <p:ext uri="{BB962C8B-B14F-4D97-AF65-F5344CB8AC3E}">
        <p14:creationId xmlns:p14="http://schemas.microsoft.com/office/powerpoint/2010/main" val="225350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gree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7D0528-1315-43BD-B762-56A6A24F5117}" type="datetimeFigureOut">
              <a:rPr lang="en-GB" smtClean="0"/>
              <a:t>23/09/2022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77380-1D0C-40B5-9A03-ADBF4F47C4F4}" type="slidenum">
              <a:rPr lang="en-GB" smtClean="0"/>
              <a:t>‹#›</a:t>
            </a:fld>
            <a:endParaRPr lang="en-GB"/>
          </a:p>
        </p:txBody>
      </p:sp>
    </p:spTree>
    <p:extLst>
      <p:ext uri="{BB962C8B-B14F-4D97-AF65-F5344CB8AC3E}">
        <p14:creationId xmlns:p14="http://schemas.microsoft.com/office/powerpoint/2010/main" val="1110337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B708-6F25-4C4E-879D-1942D01A3E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C9B7A0-8922-4849-AD61-B0C20770B27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7E8ADA-B602-4A59-8915-67AB397E9D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7102F3-82C0-46A5-B1D4-D48A653165DC}"/>
              </a:ext>
            </a:extLst>
          </p:cNvPr>
          <p:cNvSpPr>
            <a:spLocks noGrp="1"/>
          </p:cNvSpPr>
          <p:nvPr>
            <p:ph type="dt" sz="half" idx="10"/>
          </p:nvPr>
        </p:nvSpPr>
        <p:spPr/>
        <p:txBody>
          <a:bodyPr/>
          <a:lstStyle/>
          <a:p>
            <a:fld id="{29F89905-E151-4A6D-A0ED-9A71DDBC9970}" type="datetimeFigureOut">
              <a:rPr lang="en-GB" smtClean="0"/>
              <a:t>23/09/2022</a:t>
            </a:fld>
            <a:endParaRPr lang="en-GB"/>
          </a:p>
        </p:txBody>
      </p:sp>
      <p:sp>
        <p:nvSpPr>
          <p:cNvPr id="6" name="Footer Placeholder 5">
            <a:extLst>
              <a:ext uri="{FF2B5EF4-FFF2-40B4-BE49-F238E27FC236}">
                <a16:creationId xmlns:a16="http://schemas.microsoft.com/office/drawing/2014/main" id="{55DA8440-B5DF-4B63-BA7F-C69E65EE6A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CF8CE5-87FC-4B4A-9295-F53718B0027E}"/>
              </a:ext>
            </a:extLst>
          </p:cNvPr>
          <p:cNvSpPr>
            <a:spLocks noGrp="1"/>
          </p:cNvSpPr>
          <p:nvPr>
            <p:ph type="sldNum" sz="quarter" idx="12"/>
          </p:nvPr>
        </p:nvSpPr>
        <p:spPr/>
        <p:txBody>
          <a:bodyPr/>
          <a:lstStyle/>
          <a:p>
            <a:fld id="{C09862E3-812B-4583-B428-99B0C9180183}" type="slidenum">
              <a:rPr lang="en-GB" smtClean="0"/>
              <a:t>‹#›</a:t>
            </a:fld>
            <a:endParaRPr lang="en-GB"/>
          </a:p>
        </p:txBody>
      </p:sp>
    </p:spTree>
    <p:extLst>
      <p:ext uri="{BB962C8B-B14F-4D97-AF65-F5344CB8AC3E}">
        <p14:creationId xmlns:p14="http://schemas.microsoft.com/office/powerpoint/2010/main" val="347533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9437F5-73D0-4651-ADCF-80E68252D853}"/>
              </a:ext>
            </a:extLst>
          </p:cNvPr>
          <p:cNvSpPr>
            <a:spLocks noGrp="1"/>
          </p:cNvSpPr>
          <p:nvPr>
            <p:ph type="dt" sz="half" idx="10"/>
          </p:nvPr>
        </p:nvSpPr>
        <p:spPr/>
        <p:txBody>
          <a:bodyPr/>
          <a:lstStyle/>
          <a:p>
            <a:fld id="{29F89905-E151-4A6D-A0ED-9A71DDBC9970}" type="datetimeFigureOut">
              <a:rPr lang="en-GB" smtClean="0"/>
              <a:t>23/09/2022</a:t>
            </a:fld>
            <a:endParaRPr lang="en-GB"/>
          </a:p>
        </p:txBody>
      </p:sp>
      <p:sp>
        <p:nvSpPr>
          <p:cNvPr id="3" name="Footer Placeholder 2">
            <a:extLst>
              <a:ext uri="{FF2B5EF4-FFF2-40B4-BE49-F238E27FC236}">
                <a16:creationId xmlns:a16="http://schemas.microsoft.com/office/drawing/2014/main" id="{FC4ABF60-0DEC-4ACB-B1F8-B943B9FA8A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8A5818-C3D0-44CD-AFDB-420EDE31B928}"/>
              </a:ext>
            </a:extLst>
          </p:cNvPr>
          <p:cNvSpPr>
            <a:spLocks noGrp="1"/>
          </p:cNvSpPr>
          <p:nvPr>
            <p:ph type="sldNum" sz="quarter" idx="12"/>
          </p:nvPr>
        </p:nvSpPr>
        <p:spPr/>
        <p:txBody>
          <a:bodyPr/>
          <a:lstStyle/>
          <a:p>
            <a:fld id="{C09862E3-812B-4583-B428-99B0C9180183}" type="slidenum">
              <a:rPr lang="en-GB" smtClean="0"/>
              <a:t>‹#›</a:t>
            </a:fld>
            <a:endParaRPr lang="en-GB"/>
          </a:p>
        </p:txBody>
      </p:sp>
    </p:spTree>
    <p:extLst>
      <p:ext uri="{BB962C8B-B14F-4D97-AF65-F5344CB8AC3E}">
        <p14:creationId xmlns:p14="http://schemas.microsoft.com/office/powerpoint/2010/main" val="67423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 Column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dirty="0"/>
          </a:p>
        </p:txBody>
      </p:sp>
      <p:sp>
        <p:nvSpPr>
          <p:cNvPr id="3" name="Content Placeholder 2"/>
          <p:cNvSpPr>
            <a:spLocks noGrp="1"/>
          </p:cNvSpPr>
          <p:nvPr>
            <p:ph idx="1"/>
          </p:nvPr>
        </p:nvSpPr>
        <p:spPr>
          <a:xfrm>
            <a:off x="468000" y="1700810"/>
            <a:ext cx="3960000" cy="4242793"/>
          </a:xfrm>
        </p:spPr>
        <p:txBody>
          <a:bodyPr/>
          <a:lstStyle>
            <a:lvl1pPr marL="269081" indent="-269081">
              <a:buFont typeface="Arial" panose="020B0604020202020204" pitchFamily="34" charset="0"/>
              <a:buChar char="•"/>
              <a:defRPr>
                <a:solidFill>
                  <a:schemeClr val="accent6"/>
                </a:solidFill>
              </a:defRPr>
            </a:lvl1pPr>
            <a:lvl2pPr marL="485775" indent="-215504">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4716464" y="1700215"/>
            <a:ext cx="3959225" cy="4243387"/>
          </a:xfrm>
        </p:spPr>
        <p:txBody>
          <a:bodyPr/>
          <a:lstStyle>
            <a:lvl1pPr marL="269081" indent="-269081">
              <a:buFont typeface="Arial" panose="020B0604020202020204" pitchFamily="34" charset="0"/>
              <a:buChar char="•"/>
              <a:defRPr>
                <a:solidFill>
                  <a:schemeClr val="accent6"/>
                </a:solidFill>
              </a:defRPr>
            </a:lvl1pPr>
            <a:lvl2pPr marL="485775" indent="-215504">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857251" y="6196013"/>
            <a:ext cx="1081088"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4" y="6196013"/>
            <a:ext cx="388937"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extLst>
      <p:ext uri="{BB962C8B-B14F-4D97-AF65-F5344CB8AC3E}">
        <p14:creationId xmlns:p14="http://schemas.microsoft.com/office/powerpoint/2010/main" val="25250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2 Column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dirty="0"/>
          </a:p>
        </p:txBody>
      </p:sp>
      <p:sp>
        <p:nvSpPr>
          <p:cNvPr id="3" name="Content Placeholder 2"/>
          <p:cNvSpPr>
            <a:spLocks noGrp="1"/>
          </p:cNvSpPr>
          <p:nvPr>
            <p:ph idx="1"/>
          </p:nvPr>
        </p:nvSpPr>
        <p:spPr>
          <a:xfrm>
            <a:off x="468000" y="1700810"/>
            <a:ext cx="3960000" cy="4242793"/>
          </a:xfrm>
        </p:spPr>
        <p:txBody>
          <a:bodyPr/>
          <a:lstStyle>
            <a:lvl1pPr marL="269081" indent="-269081">
              <a:buFont typeface="Arial" panose="020B0604020202020204" pitchFamily="34" charset="0"/>
              <a:buChar char="•"/>
              <a:defRPr>
                <a:solidFill>
                  <a:schemeClr val="accent6"/>
                </a:solidFill>
              </a:defRPr>
            </a:lvl1pPr>
            <a:lvl2pPr marL="485775" indent="-215504">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4716464" y="1700215"/>
            <a:ext cx="3959225" cy="4243387"/>
          </a:xfrm>
        </p:spPr>
        <p:txBody>
          <a:bodyPr/>
          <a:lstStyle>
            <a:lvl1pPr marL="269081" indent="-269081">
              <a:buFont typeface="Arial" panose="020B0604020202020204" pitchFamily="34" charset="0"/>
              <a:buChar char="•"/>
              <a:defRPr>
                <a:solidFill>
                  <a:schemeClr val="accent6"/>
                </a:solidFill>
              </a:defRPr>
            </a:lvl1pPr>
            <a:lvl2pPr marL="485775" indent="-215504">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857251" y="6196013"/>
            <a:ext cx="1081088"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4" y="6196013"/>
            <a:ext cx="388937"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extLst>
      <p:ext uri="{BB962C8B-B14F-4D97-AF65-F5344CB8AC3E}">
        <p14:creationId xmlns:p14="http://schemas.microsoft.com/office/powerpoint/2010/main" val="227274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green t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2"/>
                </a:solidFill>
              </a:defRPr>
            </a:lvl1pPr>
          </a:lstStyle>
          <a:p>
            <a:r>
              <a:rPr lang="en-US" dirty="0"/>
              <a:t>Click to edit Master </a:t>
            </a:r>
            <a:br>
              <a:rPr lang="en-US" dirty="0"/>
            </a:br>
            <a:r>
              <a:rPr lang="en-US" dirty="0"/>
              <a:t>title style</a:t>
            </a:r>
            <a:endParaRPr lang="en-GB" dirty="0"/>
          </a:p>
        </p:txBody>
      </p:sp>
      <p:sp>
        <p:nvSpPr>
          <p:cNvPr id="5"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1"/>
                </a:solidFill>
              </a:defRPr>
            </a:lvl1pPr>
          </a:lstStyle>
          <a:p>
            <a:r>
              <a:rPr lang="en-US" dirty="0"/>
              <a:t>Click to edit Master </a:t>
            </a:r>
            <a:br>
              <a:rPr lang="en-US" dirty="0"/>
            </a:br>
            <a:r>
              <a:rPr lang="en-US" dirty="0"/>
              <a:t>title style</a:t>
            </a:r>
            <a:endParaRPr lang="en-GB" dirty="0"/>
          </a:p>
        </p:txBody>
      </p:sp>
      <p:sp>
        <p:nvSpPr>
          <p:cNvPr id="3"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guide id="3" pos="546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2"/>
                </a:solidFill>
              </a:defRPr>
            </a:lvl1pPr>
          </a:lstStyle>
          <a:p>
            <a:r>
              <a:rPr lang="en-US" dirty="0"/>
              <a:t>Click to edit Master </a:t>
            </a:r>
            <a:br>
              <a:rPr lang="en-US" dirty="0"/>
            </a:br>
            <a:r>
              <a:rPr lang="en-US" dirty="0"/>
              <a:t>title style</a:t>
            </a:r>
            <a:endParaRPr lang="en-GB" dirty="0"/>
          </a:p>
        </p:txBody>
      </p:sp>
      <p:sp>
        <p:nvSpPr>
          <p:cNvPr id="5"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endParaRPr lang="en-GB" dirty="0"/>
          </a:p>
        </p:txBody>
      </p:sp>
      <p:sp>
        <p:nvSpPr>
          <p:cNvPr id="5" name="Date Placeholder 3"/>
          <p:cNvSpPr>
            <a:spLocks noGrp="1"/>
          </p:cNvSpPr>
          <p:nvPr>
            <p:ph type="dt" sz="half" idx="10"/>
          </p:nvPr>
        </p:nvSpPr>
        <p:spPr>
          <a:xfrm>
            <a:off x="857250" y="6196013"/>
            <a:ext cx="1081088" cy="387350"/>
          </a:xfrm>
        </p:spPr>
        <p:txBody>
          <a:bodyPr/>
          <a:lstStyle>
            <a:lvl1pPr>
              <a:lnSpc>
                <a:spcPct val="100000"/>
              </a:lnSpc>
              <a:defRPr>
                <a:solidFill>
                  <a:schemeClr val="tx1"/>
                </a:solidFill>
              </a:defRPr>
            </a:lvl1pPr>
          </a:lstStyle>
          <a:p>
            <a:pPr>
              <a:defRPr/>
            </a:pPr>
            <a:fld id="{E8F3BDA7-BDC6-41F6-9669-CF469B298DB8}" type="datetime1">
              <a:rPr lang="en-GB" smtClean="0"/>
              <a:pPr>
                <a:defRPr/>
              </a:pPr>
              <a:t>23/09/2022</a:t>
            </a:fld>
            <a:endParaRPr lang="en-GB" dirty="0"/>
          </a:p>
        </p:txBody>
      </p:sp>
      <p:sp>
        <p:nvSpPr>
          <p:cNvPr id="6" name="Slide Number Placeholder 5"/>
          <p:cNvSpPr>
            <a:spLocks noGrp="1"/>
          </p:cNvSpPr>
          <p:nvPr>
            <p:ph type="sldNum" sz="quarter" idx="11"/>
          </p:nvPr>
        </p:nvSpPr>
        <p:spPr>
          <a:xfrm>
            <a:off x="468313" y="6196013"/>
            <a:ext cx="388937" cy="387350"/>
          </a:xfrm>
        </p:spPr>
        <p:txBody>
          <a:bodyPr/>
          <a:lstStyle>
            <a:lvl1pPr>
              <a:defRPr>
                <a:solidFill>
                  <a:schemeClr val="tx1"/>
                </a:solidFill>
              </a:defRPr>
            </a:lvl1pPr>
          </a:lstStyle>
          <a:p>
            <a:pPr>
              <a:defRPr/>
            </a:pPr>
            <a:fld id="{064674CA-76BF-4A0C-AB17-8B5FF3054F52}" type="slidenum">
              <a:rPr lang="en-GB" smtClean="0"/>
              <a:pPr>
                <a:defRPr/>
              </a:pPr>
              <a:t>‹#›</a:t>
            </a:fld>
            <a:endParaRPr lang="en-GB" dirty="0"/>
          </a:p>
        </p:txBody>
      </p:sp>
      <p:sp>
        <p:nvSpPr>
          <p:cNvPr id="8"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2AB0B417-BAB8-43DF-A8D2-D63D9706B574}" type="datetime1">
              <a:rPr lang="en-GB" smtClean="0"/>
              <a:pPr>
                <a:defRPr/>
              </a:pPr>
              <a:t>23/09/2022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F80CFFAE-92C7-43A4-9873-89690CBB1D90}"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8313" y="6196013"/>
            <a:ext cx="8207375"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bg1"/>
                </a:solidFill>
                <a:latin typeface="+mn-lt"/>
                <a:cs typeface="+mn-cs"/>
              </a:defRPr>
            </a:lvl1pPr>
          </a:lstStyle>
          <a:p>
            <a:pPr>
              <a:defRPr/>
            </a:pPr>
            <a:r>
              <a:rPr lang="en-GB"/>
              <a:t>UNCLASSIFIED</a:t>
            </a:r>
          </a:p>
        </p:txBody>
      </p:sp>
      <p:sp>
        <p:nvSpPr>
          <p:cNvPr id="1027" name="Title Placeholder 1"/>
          <p:cNvSpPr>
            <a:spLocks noGrp="1"/>
          </p:cNvSpPr>
          <p:nvPr>
            <p:ph type="title"/>
          </p:nvPr>
        </p:nvSpPr>
        <p:spPr bwMode="auto">
          <a:xfrm>
            <a:off x="468313" y="482130"/>
            <a:ext cx="8207375"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GB" dirty="0"/>
          </a:p>
        </p:txBody>
      </p:sp>
      <p:sp>
        <p:nvSpPr>
          <p:cNvPr id="1028" name="Text Placeholder 2"/>
          <p:cNvSpPr>
            <a:spLocks noGrp="1"/>
          </p:cNvSpPr>
          <p:nvPr>
            <p:ph type="body"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Level one bullet</a:t>
            </a:r>
          </a:p>
          <a:p>
            <a:pPr lvl="1"/>
            <a:r>
              <a:rPr lang="en-US" dirty="0"/>
              <a:t>Level two bullet</a:t>
            </a:r>
          </a:p>
          <a:p>
            <a:pPr lvl="3"/>
            <a:r>
              <a:rPr lang="en-US" dirty="0"/>
              <a:t>Level three bullet</a:t>
            </a:r>
          </a:p>
        </p:txBody>
      </p:sp>
      <p:sp>
        <p:nvSpPr>
          <p:cNvPr id="4" name="Date Placeholder 3"/>
          <p:cNvSpPr>
            <a:spLocks noGrp="1"/>
          </p:cNvSpPr>
          <p:nvPr>
            <p:ph type="dt" sz="half" idx="2"/>
          </p:nvPr>
        </p:nvSpPr>
        <p:spPr>
          <a:xfrm>
            <a:off x="6153150" y="6196013"/>
            <a:ext cx="21336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bg1"/>
                </a:solidFill>
                <a:latin typeface="+mn-lt"/>
                <a:cs typeface="+mn-cs"/>
              </a:defRPr>
            </a:lvl1pPr>
          </a:lstStyle>
          <a:p>
            <a:pPr>
              <a:defRPr/>
            </a:pPr>
            <a:fld id="{88509D79-AD7E-415C-91F8-C4030AD80593}" type="datetime1">
              <a:rPr lang="en-GB" smtClean="0"/>
              <a:pPr>
                <a:defRPr/>
              </a:pPr>
              <a:t>23/09/2022</a:t>
            </a:fld>
            <a:endParaRPr lang="en-GB" dirty="0"/>
          </a:p>
        </p:txBody>
      </p:sp>
      <p:sp>
        <p:nvSpPr>
          <p:cNvPr id="6" name="Slide Number Placeholder 5"/>
          <p:cNvSpPr>
            <a:spLocks noGrp="1"/>
          </p:cNvSpPr>
          <p:nvPr>
            <p:ph type="sldNum" sz="quarter" idx="4"/>
          </p:nvPr>
        </p:nvSpPr>
        <p:spPr>
          <a:xfrm>
            <a:off x="8286750" y="6196013"/>
            <a:ext cx="388938"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bg1"/>
                </a:solidFill>
                <a:latin typeface="+mn-lt"/>
                <a:cs typeface="+mn-cs"/>
              </a:defRPr>
            </a:lvl1pPr>
          </a:lstStyle>
          <a:p>
            <a:pPr>
              <a:defRPr/>
            </a:pPr>
            <a:fld id="{8C32FF26-AD14-4CF9-8F1D-EF3CFAE0FFA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04" r:id="rId10"/>
    <p:sldLayoutId id="2147483826" r:id="rId11"/>
    <p:sldLayoutId id="2147483824" r:id="rId12"/>
    <p:sldLayoutId id="2147483808" r:id="rId13"/>
    <p:sldLayoutId id="2147483823" r:id="rId14"/>
    <p:sldLayoutId id="2147483815" r:id="rId15"/>
    <p:sldLayoutId id="2147483827" r:id="rId16"/>
    <p:sldLayoutId id="2147483816" r:id="rId17"/>
    <p:sldLayoutId id="2147483818" r:id="rId18"/>
    <p:sldLayoutId id="2147483837" r:id="rId19"/>
    <p:sldLayoutId id="2147483838" r:id="rId20"/>
    <p:sldLayoutId id="2147483839" r:id="rId21"/>
    <p:sldLayoutId id="2147483840" r:id="rId22"/>
    <p:sldLayoutId id="2147483842" r:id="rId23"/>
    <p:sldLayoutId id="2147483843" r:id="rId24"/>
  </p:sldLayoutIdLst>
  <p:hf hdr="0" dt="0"/>
  <p:txStyles>
    <p:titleStyle>
      <a:lvl1pPr marL="0" indent="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userDrawn="1">
          <p15:clr>
            <a:srgbClr val="F26B43"/>
          </p15:clr>
        </p15:guide>
        <p15:guide id="3" orient="horz" pos="1071" userDrawn="1">
          <p15:clr>
            <a:srgbClr val="F26B43"/>
          </p15:clr>
        </p15:guide>
        <p15:guide id="4" pos="5465" userDrawn="1">
          <p15:clr>
            <a:srgbClr val="F26B43"/>
          </p15:clr>
        </p15:guide>
        <p15:guide id="6" orient="horz" pos="300" userDrawn="1">
          <p15:clr>
            <a:srgbClr val="F26B43"/>
          </p15:clr>
        </p15:guide>
        <p15:guide id="7" orient="horz" pos="618" userDrawn="1">
          <p15:clr>
            <a:srgbClr val="F26B43"/>
          </p15:clr>
        </p15:guide>
        <p15:guide id="8"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water-situation-local-area-reports" TargetMode="External"/><Relationship Id="rId2" Type="http://schemas.openxmlformats.org/officeDocument/2006/relationships/hyperlink" Target="https://www.gov.uk/government/collections/water-situation-reports-for-england"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000" y="1700808"/>
            <a:ext cx="8208000" cy="1726627"/>
          </a:xfrm>
        </p:spPr>
        <p:txBody>
          <a:bodyPr/>
          <a:lstStyle/>
          <a:p>
            <a:pPr lvl="0"/>
            <a:r>
              <a:rPr lang="en-GB" dirty="0">
                <a:solidFill>
                  <a:schemeClr val="accent1"/>
                </a:solidFill>
              </a:rPr>
              <a:t>EA/NGO &amp; Stakeholders Drought Update</a:t>
            </a:r>
            <a:br>
              <a:rPr lang="en-GB" dirty="0">
                <a:solidFill>
                  <a:schemeClr val="accent1"/>
                </a:solidFill>
              </a:rPr>
            </a:br>
            <a:endParaRPr lang="en-GB" dirty="0"/>
          </a:p>
        </p:txBody>
      </p:sp>
      <p:sp>
        <p:nvSpPr>
          <p:cNvPr id="3" name="Subtitle 2"/>
          <p:cNvSpPr>
            <a:spLocks noGrp="1"/>
          </p:cNvSpPr>
          <p:nvPr>
            <p:ph type="subTitle" idx="1"/>
          </p:nvPr>
        </p:nvSpPr>
        <p:spPr>
          <a:xfrm>
            <a:off x="468000" y="4135391"/>
            <a:ext cx="8208000" cy="1354217"/>
          </a:xfrm>
        </p:spPr>
        <p:txBody>
          <a:bodyPr/>
          <a:lstStyle/>
          <a:p>
            <a:r>
              <a:rPr lang="en-GB" dirty="0">
                <a:solidFill>
                  <a:schemeClr val="bg1"/>
                </a:solidFill>
              </a:rPr>
              <a:t>Rob Bakewell</a:t>
            </a:r>
          </a:p>
          <a:p>
            <a:r>
              <a:rPr lang="en-GB" dirty="0">
                <a:solidFill>
                  <a:schemeClr val="bg1"/>
                </a:solidFill>
              </a:rPr>
              <a:t>East Anglia Area Drought Project Manager</a:t>
            </a:r>
          </a:p>
          <a:p>
            <a:r>
              <a:rPr lang="en-GB" dirty="0">
                <a:solidFill>
                  <a:schemeClr val="bg1"/>
                </a:solidFill>
              </a:rPr>
              <a:t>22 September 2022</a:t>
            </a:r>
          </a:p>
          <a:p>
            <a:endParaRPr lang="en-GB" dirty="0">
              <a:solidFill>
                <a:schemeClr val="bg1"/>
              </a:solidFill>
            </a:endParaRPr>
          </a:p>
        </p:txBody>
      </p:sp>
    </p:spTree>
    <p:extLst>
      <p:ext uri="{BB962C8B-B14F-4D97-AF65-F5344CB8AC3E}">
        <p14:creationId xmlns:p14="http://schemas.microsoft.com/office/powerpoint/2010/main" val="290914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87A0-5A43-4A3F-B883-98DCBFCA5772}"/>
              </a:ext>
            </a:extLst>
          </p:cNvPr>
          <p:cNvSpPr>
            <a:spLocks noGrp="1"/>
          </p:cNvSpPr>
          <p:nvPr>
            <p:ph type="title"/>
          </p:nvPr>
        </p:nvSpPr>
        <p:spPr>
          <a:xfrm>
            <a:off x="468313" y="482130"/>
            <a:ext cx="8207375" cy="1052596"/>
          </a:xfrm>
        </p:spPr>
        <p:txBody>
          <a:bodyPr/>
          <a:lstStyle/>
          <a:p>
            <a:r>
              <a:rPr lang="en-GB" sz="3200" dirty="0">
                <a:solidFill>
                  <a:schemeClr val="accent1"/>
                </a:solidFill>
              </a:rPr>
              <a:t>East Anglia (Cambs &amp; Beds)</a:t>
            </a:r>
            <a:br>
              <a:rPr lang="en-GB" sz="2200" dirty="0"/>
            </a:br>
            <a:br>
              <a:rPr lang="en-GB" sz="2200" dirty="0"/>
            </a:br>
            <a:r>
              <a:rPr lang="en-GB" sz="2200" dirty="0"/>
              <a:t>Rainfall forecast</a:t>
            </a:r>
          </a:p>
        </p:txBody>
      </p:sp>
      <p:sp>
        <p:nvSpPr>
          <p:cNvPr id="11" name="TextBox 10">
            <a:extLst>
              <a:ext uri="{FF2B5EF4-FFF2-40B4-BE49-F238E27FC236}">
                <a16:creationId xmlns:a16="http://schemas.microsoft.com/office/drawing/2014/main" id="{FD14CF6F-958A-418E-9D5D-0E9A72D2D526}"/>
              </a:ext>
            </a:extLst>
          </p:cNvPr>
          <p:cNvSpPr txBox="1"/>
          <p:nvPr/>
        </p:nvSpPr>
        <p:spPr>
          <a:xfrm>
            <a:off x="156594" y="4537086"/>
            <a:ext cx="6079679" cy="369332"/>
          </a:xfrm>
          <a:prstGeom prst="rect">
            <a:avLst/>
          </a:prstGeom>
          <a:noFill/>
        </p:spPr>
        <p:txBody>
          <a:bodyPr wrap="square" rtlCol="0">
            <a:spAutoFit/>
          </a:bodyPr>
          <a:lstStyle/>
          <a:p>
            <a:r>
              <a:rPr lang="en-GB" dirty="0"/>
              <a:t>England and Wales forecast</a:t>
            </a:r>
          </a:p>
        </p:txBody>
      </p:sp>
      <p:pic>
        <p:nvPicPr>
          <p:cNvPr id="5" name="Picture 4">
            <a:extLst>
              <a:ext uri="{FF2B5EF4-FFF2-40B4-BE49-F238E27FC236}">
                <a16:creationId xmlns:a16="http://schemas.microsoft.com/office/drawing/2014/main" id="{AD752D67-D190-4D20-83CA-F05B4A1FFD4E}"/>
              </a:ext>
            </a:extLst>
          </p:cNvPr>
          <p:cNvPicPr>
            <a:picLocks noChangeAspect="1"/>
          </p:cNvPicPr>
          <p:nvPr/>
        </p:nvPicPr>
        <p:blipFill>
          <a:blip r:embed="rId2"/>
          <a:stretch>
            <a:fillRect/>
          </a:stretch>
        </p:blipFill>
        <p:spPr>
          <a:xfrm>
            <a:off x="28005" y="1936404"/>
            <a:ext cx="8934909" cy="1247840"/>
          </a:xfrm>
          <a:prstGeom prst="rect">
            <a:avLst/>
          </a:prstGeom>
        </p:spPr>
      </p:pic>
      <p:pic>
        <p:nvPicPr>
          <p:cNvPr id="6" name="Picture 5">
            <a:extLst>
              <a:ext uri="{FF2B5EF4-FFF2-40B4-BE49-F238E27FC236}">
                <a16:creationId xmlns:a16="http://schemas.microsoft.com/office/drawing/2014/main" id="{3C8510F5-176C-4962-BB12-8E15EF0CCECA}"/>
              </a:ext>
            </a:extLst>
          </p:cNvPr>
          <p:cNvPicPr>
            <a:picLocks noChangeAspect="1"/>
          </p:cNvPicPr>
          <p:nvPr/>
        </p:nvPicPr>
        <p:blipFill>
          <a:blip r:embed="rId3"/>
          <a:stretch>
            <a:fillRect/>
          </a:stretch>
        </p:blipFill>
        <p:spPr>
          <a:xfrm>
            <a:off x="156594" y="2135301"/>
            <a:ext cx="304816" cy="190510"/>
          </a:xfrm>
          <a:prstGeom prst="rect">
            <a:avLst/>
          </a:prstGeom>
        </p:spPr>
      </p:pic>
      <p:pic>
        <p:nvPicPr>
          <p:cNvPr id="12" name="Picture 11">
            <a:extLst>
              <a:ext uri="{FF2B5EF4-FFF2-40B4-BE49-F238E27FC236}">
                <a16:creationId xmlns:a16="http://schemas.microsoft.com/office/drawing/2014/main" id="{D9B079B1-343A-4E90-95BD-3A82D0BD8A4F}"/>
              </a:ext>
            </a:extLst>
          </p:cNvPr>
          <p:cNvPicPr>
            <a:picLocks noChangeAspect="1"/>
          </p:cNvPicPr>
          <p:nvPr/>
        </p:nvPicPr>
        <p:blipFill>
          <a:blip r:embed="rId4"/>
          <a:stretch>
            <a:fillRect/>
          </a:stretch>
        </p:blipFill>
        <p:spPr>
          <a:xfrm>
            <a:off x="156594" y="4846913"/>
            <a:ext cx="8869631" cy="712965"/>
          </a:xfrm>
          <a:prstGeom prst="rect">
            <a:avLst/>
          </a:prstGeom>
        </p:spPr>
      </p:pic>
      <p:sp>
        <p:nvSpPr>
          <p:cNvPr id="13" name="TextBox 12">
            <a:extLst>
              <a:ext uri="{FF2B5EF4-FFF2-40B4-BE49-F238E27FC236}">
                <a16:creationId xmlns:a16="http://schemas.microsoft.com/office/drawing/2014/main" id="{8562C001-2C0D-486B-A970-DD49C929710B}"/>
              </a:ext>
            </a:extLst>
          </p:cNvPr>
          <p:cNvSpPr txBox="1"/>
          <p:nvPr/>
        </p:nvSpPr>
        <p:spPr>
          <a:xfrm>
            <a:off x="204817" y="3439927"/>
            <a:ext cx="8806321" cy="646331"/>
          </a:xfrm>
          <a:prstGeom prst="rect">
            <a:avLst/>
          </a:prstGeom>
          <a:noFill/>
        </p:spPr>
        <p:txBody>
          <a:bodyPr wrap="square" rtlCol="0">
            <a:spAutoFit/>
          </a:bodyPr>
          <a:lstStyle/>
          <a:p>
            <a:r>
              <a:rPr lang="en-GB" dirty="0"/>
              <a:t>This forecast rainfall would take us up to around 60-75 % of the long-term average rainfall for September (50 mm) by 24/09/2022.</a:t>
            </a:r>
          </a:p>
        </p:txBody>
      </p:sp>
    </p:spTree>
    <p:extLst>
      <p:ext uri="{BB962C8B-B14F-4D97-AF65-F5344CB8AC3E}">
        <p14:creationId xmlns:p14="http://schemas.microsoft.com/office/powerpoint/2010/main" val="276072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8ADD5D-B87E-4477-9996-57D0919F7E7B}"/>
              </a:ext>
            </a:extLst>
          </p:cNvPr>
          <p:cNvPicPr>
            <a:picLocks noChangeAspect="1"/>
          </p:cNvPicPr>
          <p:nvPr/>
        </p:nvPicPr>
        <p:blipFill>
          <a:blip r:embed="rId2"/>
          <a:stretch>
            <a:fillRect/>
          </a:stretch>
        </p:blipFill>
        <p:spPr>
          <a:xfrm>
            <a:off x="343285" y="2353575"/>
            <a:ext cx="5811770" cy="3381679"/>
          </a:xfrm>
          <a:prstGeom prst="rect">
            <a:avLst/>
          </a:prstGeom>
        </p:spPr>
      </p:pic>
      <p:pic>
        <p:nvPicPr>
          <p:cNvPr id="9" name="Picture 8">
            <a:extLst>
              <a:ext uri="{FF2B5EF4-FFF2-40B4-BE49-F238E27FC236}">
                <a16:creationId xmlns:a16="http://schemas.microsoft.com/office/drawing/2014/main" id="{3136299A-04EF-44AE-998F-932A5A2AC260}"/>
              </a:ext>
            </a:extLst>
          </p:cNvPr>
          <p:cNvPicPr>
            <a:picLocks noChangeAspect="1"/>
          </p:cNvPicPr>
          <p:nvPr/>
        </p:nvPicPr>
        <p:blipFill>
          <a:blip r:embed="rId3"/>
          <a:stretch>
            <a:fillRect/>
          </a:stretch>
        </p:blipFill>
        <p:spPr>
          <a:xfrm>
            <a:off x="603230" y="1337288"/>
            <a:ext cx="6977421" cy="857294"/>
          </a:xfrm>
          <a:prstGeom prst="rect">
            <a:avLst/>
          </a:prstGeom>
        </p:spPr>
      </p:pic>
      <p:sp>
        <p:nvSpPr>
          <p:cNvPr id="6" name="TextBox 5">
            <a:extLst>
              <a:ext uri="{FF2B5EF4-FFF2-40B4-BE49-F238E27FC236}">
                <a16:creationId xmlns:a16="http://schemas.microsoft.com/office/drawing/2014/main" id="{8768A6E3-7433-4F0C-A2B9-B4A6AAD865C1}"/>
              </a:ext>
            </a:extLst>
          </p:cNvPr>
          <p:cNvSpPr txBox="1"/>
          <p:nvPr/>
        </p:nvSpPr>
        <p:spPr>
          <a:xfrm>
            <a:off x="343285" y="380629"/>
            <a:ext cx="7626370" cy="584775"/>
          </a:xfrm>
          <a:prstGeom prst="rect">
            <a:avLst/>
          </a:prstGeom>
          <a:noFill/>
        </p:spPr>
        <p:txBody>
          <a:bodyPr wrap="square">
            <a:spAutoFit/>
          </a:bodyPr>
          <a:lstStyle/>
          <a:p>
            <a:r>
              <a:rPr lang="en-GB" sz="3200" b="1" dirty="0">
                <a:solidFill>
                  <a:schemeClr val="accent1"/>
                </a:solidFill>
              </a:rPr>
              <a:t>East Anglia (Cambs &amp; Beds)</a:t>
            </a:r>
            <a:endParaRPr lang="en-GB" sz="3200" b="1" dirty="0"/>
          </a:p>
        </p:txBody>
      </p:sp>
    </p:spTree>
    <p:extLst>
      <p:ext uri="{BB962C8B-B14F-4D97-AF65-F5344CB8AC3E}">
        <p14:creationId xmlns:p14="http://schemas.microsoft.com/office/powerpoint/2010/main" val="52220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17D9-D25D-40CC-A719-086D25617F8C}"/>
              </a:ext>
            </a:extLst>
          </p:cNvPr>
          <p:cNvSpPr>
            <a:spLocks noGrp="1"/>
          </p:cNvSpPr>
          <p:nvPr>
            <p:ph type="title"/>
          </p:nvPr>
        </p:nvSpPr>
        <p:spPr>
          <a:xfrm>
            <a:off x="581025" y="562708"/>
            <a:ext cx="7870372" cy="944454"/>
          </a:xfrm>
        </p:spPr>
        <p:txBody>
          <a:bodyPr>
            <a:normAutofit fontScale="90000"/>
          </a:bodyPr>
          <a:lstStyle/>
          <a:p>
            <a:r>
              <a:rPr lang="en-GB" dirty="0">
                <a:solidFill>
                  <a:schemeClr val="accent1"/>
                </a:solidFill>
              </a:rPr>
              <a:t>East Anglia (Cambs &amp; Beds)</a:t>
            </a:r>
            <a:br>
              <a:rPr lang="en-GB" sz="3200" dirty="0">
                <a:solidFill>
                  <a:schemeClr val="accent1"/>
                </a:solidFill>
              </a:rPr>
            </a:br>
            <a:br>
              <a:rPr lang="en-GB" sz="2400" dirty="0"/>
            </a:br>
            <a:r>
              <a:rPr lang="en-GB" sz="2400" dirty="0"/>
              <a:t>Groundwater levels</a:t>
            </a:r>
          </a:p>
        </p:txBody>
      </p:sp>
      <p:pic>
        <p:nvPicPr>
          <p:cNvPr id="4" name="Picture 3">
            <a:extLst>
              <a:ext uri="{FF2B5EF4-FFF2-40B4-BE49-F238E27FC236}">
                <a16:creationId xmlns:a16="http://schemas.microsoft.com/office/drawing/2014/main" id="{457FA322-999B-4C9A-8EA7-819A584D34A0}"/>
              </a:ext>
            </a:extLst>
          </p:cNvPr>
          <p:cNvPicPr>
            <a:picLocks noChangeAspect="1"/>
          </p:cNvPicPr>
          <p:nvPr/>
        </p:nvPicPr>
        <p:blipFill>
          <a:blip r:embed="rId2"/>
          <a:stretch>
            <a:fillRect/>
          </a:stretch>
        </p:blipFill>
        <p:spPr>
          <a:xfrm>
            <a:off x="581025" y="1945428"/>
            <a:ext cx="7981950" cy="3948113"/>
          </a:xfrm>
          <a:prstGeom prst="rect">
            <a:avLst/>
          </a:prstGeom>
        </p:spPr>
      </p:pic>
    </p:spTree>
    <p:extLst>
      <p:ext uri="{BB962C8B-B14F-4D97-AF65-F5344CB8AC3E}">
        <p14:creationId xmlns:p14="http://schemas.microsoft.com/office/powerpoint/2010/main" val="302649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2AB7-8A90-43A7-8782-C3A230400106}"/>
              </a:ext>
            </a:extLst>
          </p:cNvPr>
          <p:cNvSpPr>
            <a:spLocks noGrp="1"/>
          </p:cNvSpPr>
          <p:nvPr>
            <p:ph type="title"/>
          </p:nvPr>
        </p:nvSpPr>
        <p:spPr>
          <a:xfrm>
            <a:off x="627507" y="337624"/>
            <a:ext cx="7886700" cy="1478152"/>
          </a:xfrm>
        </p:spPr>
        <p:txBody>
          <a:bodyPr anchor="ctr">
            <a:normAutofit/>
          </a:bodyPr>
          <a:lstStyle/>
          <a:p>
            <a:r>
              <a:rPr lang="en-GB" sz="3200" dirty="0">
                <a:solidFill>
                  <a:schemeClr val="accent1"/>
                </a:solidFill>
              </a:rPr>
              <a:t>East Anglia (Cambs &amp; Beds)</a:t>
            </a:r>
            <a:br>
              <a:rPr lang="en-GB" sz="2400" dirty="0">
                <a:solidFill>
                  <a:schemeClr val="accent1"/>
                </a:solidFill>
              </a:rPr>
            </a:br>
            <a:br>
              <a:rPr lang="en-GB" sz="2400" dirty="0">
                <a:solidFill>
                  <a:schemeClr val="accent1"/>
                </a:solidFill>
              </a:rPr>
            </a:br>
            <a:r>
              <a:rPr lang="en-GB" sz="2200" dirty="0"/>
              <a:t>Weekly report 19/09/22 – Chalk GW sites</a:t>
            </a:r>
          </a:p>
        </p:txBody>
      </p:sp>
      <p:pic>
        <p:nvPicPr>
          <p:cNvPr id="4" name="Picture 3">
            <a:extLst>
              <a:ext uri="{FF2B5EF4-FFF2-40B4-BE49-F238E27FC236}">
                <a16:creationId xmlns:a16="http://schemas.microsoft.com/office/drawing/2014/main" id="{8246602F-56AD-4F47-A01A-545B5086297D}"/>
              </a:ext>
            </a:extLst>
          </p:cNvPr>
          <p:cNvPicPr>
            <a:picLocks noChangeAspect="1"/>
          </p:cNvPicPr>
          <p:nvPr/>
        </p:nvPicPr>
        <p:blipFill>
          <a:blip r:embed="rId2"/>
          <a:stretch>
            <a:fillRect/>
          </a:stretch>
        </p:blipFill>
        <p:spPr>
          <a:xfrm>
            <a:off x="137529" y="2364503"/>
            <a:ext cx="8866657" cy="2837331"/>
          </a:xfrm>
          <a:prstGeom prst="rect">
            <a:avLst/>
          </a:prstGeom>
        </p:spPr>
      </p:pic>
    </p:spTree>
    <p:extLst>
      <p:ext uri="{BB962C8B-B14F-4D97-AF65-F5344CB8AC3E}">
        <p14:creationId xmlns:p14="http://schemas.microsoft.com/office/powerpoint/2010/main" val="70824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2AB7-8A90-43A7-8782-C3A230400106}"/>
              </a:ext>
            </a:extLst>
          </p:cNvPr>
          <p:cNvSpPr>
            <a:spLocks noGrp="1"/>
          </p:cNvSpPr>
          <p:nvPr>
            <p:ph type="title"/>
          </p:nvPr>
        </p:nvSpPr>
        <p:spPr>
          <a:xfrm>
            <a:off x="628650" y="225083"/>
            <a:ext cx="7886700" cy="1900183"/>
          </a:xfrm>
        </p:spPr>
        <p:txBody>
          <a:bodyPr anchor="ctr">
            <a:normAutofit/>
          </a:bodyPr>
          <a:lstStyle/>
          <a:p>
            <a:r>
              <a:rPr lang="en-GB" sz="3200" dirty="0">
                <a:solidFill>
                  <a:schemeClr val="accent1"/>
                </a:solidFill>
              </a:rPr>
              <a:t>East Anglia (Cambs &amp; Beds)</a:t>
            </a:r>
            <a:br>
              <a:rPr lang="en-GB" sz="3200" dirty="0">
                <a:solidFill>
                  <a:schemeClr val="accent1"/>
                </a:solidFill>
              </a:rPr>
            </a:br>
            <a:br>
              <a:rPr lang="en-GB" sz="2400" dirty="0">
                <a:solidFill>
                  <a:schemeClr val="accent1"/>
                </a:solidFill>
              </a:rPr>
            </a:br>
            <a:r>
              <a:rPr lang="en-GB" sz="2200" dirty="0"/>
              <a:t>Weekly report 19/09/22 – NW Norfolk</a:t>
            </a:r>
          </a:p>
        </p:txBody>
      </p:sp>
      <p:pic>
        <p:nvPicPr>
          <p:cNvPr id="5" name="Picture 4">
            <a:extLst>
              <a:ext uri="{FF2B5EF4-FFF2-40B4-BE49-F238E27FC236}">
                <a16:creationId xmlns:a16="http://schemas.microsoft.com/office/drawing/2014/main" id="{0B3B4130-1870-48CC-9F99-353E9EA4A582}"/>
              </a:ext>
            </a:extLst>
          </p:cNvPr>
          <p:cNvPicPr>
            <a:picLocks noChangeAspect="1"/>
          </p:cNvPicPr>
          <p:nvPr/>
        </p:nvPicPr>
        <p:blipFill>
          <a:blip r:embed="rId2"/>
          <a:stretch>
            <a:fillRect/>
          </a:stretch>
        </p:blipFill>
        <p:spPr>
          <a:xfrm>
            <a:off x="1988626" y="2241320"/>
            <a:ext cx="5164457" cy="3337727"/>
          </a:xfrm>
          <a:prstGeom prst="rect">
            <a:avLst/>
          </a:prstGeom>
        </p:spPr>
      </p:pic>
    </p:spTree>
    <p:extLst>
      <p:ext uri="{BB962C8B-B14F-4D97-AF65-F5344CB8AC3E}">
        <p14:creationId xmlns:p14="http://schemas.microsoft.com/office/powerpoint/2010/main" val="287431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1D4C-FD71-47C0-BFC6-DF6A461C6593}"/>
              </a:ext>
            </a:extLst>
          </p:cNvPr>
          <p:cNvSpPr>
            <a:spLocks noGrp="1"/>
          </p:cNvSpPr>
          <p:nvPr>
            <p:ph type="title"/>
          </p:nvPr>
        </p:nvSpPr>
        <p:spPr>
          <a:xfrm>
            <a:off x="628650" y="576775"/>
            <a:ext cx="7886700" cy="944485"/>
          </a:xfrm>
        </p:spPr>
        <p:txBody>
          <a:bodyPr>
            <a:normAutofit fontScale="90000"/>
          </a:bodyPr>
          <a:lstStyle/>
          <a:p>
            <a:r>
              <a:rPr lang="en-GB" dirty="0">
                <a:solidFill>
                  <a:schemeClr val="accent1"/>
                </a:solidFill>
              </a:rPr>
              <a:t>East Anglia (Cambs &amp; Beds)</a:t>
            </a:r>
            <a:br>
              <a:rPr lang="en-GB" sz="2400" dirty="0">
                <a:solidFill>
                  <a:schemeClr val="accent1"/>
                </a:solidFill>
              </a:rPr>
            </a:br>
            <a:br>
              <a:rPr lang="en-GB" sz="2400" dirty="0">
                <a:solidFill>
                  <a:schemeClr val="accent1"/>
                </a:solidFill>
              </a:rPr>
            </a:br>
            <a:r>
              <a:rPr lang="en-GB" sz="2400" dirty="0"/>
              <a:t>Water Situation Report flow gauging stations</a:t>
            </a:r>
          </a:p>
        </p:txBody>
      </p:sp>
      <p:pic>
        <p:nvPicPr>
          <p:cNvPr id="7" name="Picture 6">
            <a:extLst>
              <a:ext uri="{FF2B5EF4-FFF2-40B4-BE49-F238E27FC236}">
                <a16:creationId xmlns:a16="http://schemas.microsoft.com/office/drawing/2014/main" id="{B0F4190D-2CE6-4DFA-8E6A-661F6B8D3F59}"/>
              </a:ext>
            </a:extLst>
          </p:cNvPr>
          <p:cNvPicPr>
            <a:picLocks noChangeAspect="1"/>
          </p:cNvPicPr>
          <p:nvPr/>
        </p:nvPicPr>
        <p:blipFill>
          <a:blip r:embed="rId2"/>
          <a:stretch>
            <a:fillRect/>
          </a:stretch>
        </p:blipFill>
        <p:spPr>
          <a:xfrm>
            <a:off x="0" y="1819726"/>
            <a:ext cx="9144000" cy="3218548"/>
          </a:xfrm>
          <a:prstGeom prst="rect">
            <a:avLst/>
          </a:prstGeom>
        </p:spPr>
      </p:pic>
    </p:spTree>
    <p:extLst>
      <p:ext uri="{BB962C8B-B14F-4D97-AF65-F5344CB8AC3E}">
        <p14:creationId xmlns:p14="http://schemas.microsoft.com/office/powerpoint/2010/main" val="164163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000" y="1700808"/>
            <a:ext cx="8208000" cy="575542"/>
          </a:xfrm>
        </p:spPr>
        <p:txBody>
          <a:bodyPr/>
          <a:lstStyle/>
          <a:p>
            <a:pPr lvl="0"/>
            <a:r>
              <a:rPr lang="en-GB" dirty="0">
                <a:solidFill>
                  <a:schemeClr val="accent1"/>
                </a:solidFill>
              </a:rPr>
              <a:t>Ecological Drought Monitoring</a:t>
            </a:r>
            <a:endParaRPr lang="en-GB" dirty="0"/>
          </a:p>
        </p:txBody>
      </p:sp>
      <p:sp>
        <p:nvSpPr>
          <p:cNvPr id="3" name="Subtitle 2"/>
          <p:cNvSpPr>
            <a:spLocks noGrp="1"/>
          </p:cNvSpPr>
          <p:nvPr>
            <p:ph type="subTitle" idx="1"/>
          </p:nvPr>
        </p:nvSpPr>
        <p:spPr>
          <a:xfrm>
            <a:off x="468000" y="4135391"/>
            <a:ext cx="8208000" cy="1354217"/>
          </a:xfrm>
        </p:spPr>
        <p:txBody>
          <a:bodyPr/>
          <a:lstStyle/>
          <a:p>
            <a:r>
              <a:rPr lang="en-GB" dirty="0">
                <a:solidFill>
                  <a:schemeClr val="bg1"/>
                </a:solidFill>
              </a:rPr>
              <a:t>Daniel Mills</a:t>
            </a:r>
          </a:p>
          <a:p>
            <a:r>
              <a:rPr lang="en-GB" dirty="0">
                <a:solidFill>
                  <a:schemeClr val="bg1"/>
                </a:solidFill>
              </a:rPr>
              <a:t>Analysis &amp; Reporting, Ecologist</a:t>
            </a:r>
          </a:p>
          <a:p>
            <a:r>
              <a:rPr lang="en-GB" dirty="0">
                <a:solidFill>
                  <a:schemeClr val="bg1"/>
                </a:solidFill>
              </a:rPr>
              <a:t>22 September 2022</a:t>
            </a:r>
          </a:p>
          <a:p>
            <a:endParaRPr lang="en-GB" dirty="0">
              <a:solidFill>
                <a:schemeClr val="bg1"/>
              </a:solidFill>
            </a:endParaRPr>
          </a:p>
        </p:txBody>
      </p:sp>
    </p:spTree>
    <p:extLst>
      <p:ext uri="{BB962C8B-B14F-4D97-AF65-F5344CB8AC3E}">
        <p14:creationId xmlns:p14="http://schemas.microsoft.com/office/powerpoint/2010/main" val="201307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13A347-3D54-46D9-978A-A99C66B96562}"/>
              </a:ext>
            </a:extLst>
          </p:cNvPr>
          <p:cNvPicPr>
            <a:picLocks noChangeAspect="1"/>
          </p:cNvPicPr>
          <p:nvPr/>
        </p:nvPicPr>
        <p:blipFill>
          <a:blip r:embed="rId2"/>
          <a:stretch>
            <a:fillRect/>
          </a:stretch>
        </p:blipFill>
        <p:spPr>
          <a:xfrm>
            <a:off x="4870463" y="2173044"/>
            <a:ext cx="4048454" cy="2511912"/>
          </a:xfrm>
          <a:prstGeom prst="rect">
            <a:avLst/>
          </a:prstGeom>
        </p:spPr>
      </p:pic>
      <p:sp>
        <p:nvSpPr>
          <p:cNvPr id="11" name="TextBox 10">
            <a:extLst>
              <a:ext uri="{FF2B5EF4-FFF2-40B4-BE49-F238E27FC236}">
                <a16:creationId xmlns:a16="http://schemas.microsoft.com/office/drawing/2014/main" id="{3B12C664-28FF-41B5-8BC7-FFCA28908F17}"/>
              </a:ext>
            </a:extLst>
          </p:cNvPr>
          <p:cNvSpPr txBox="1"/>
          <p:nvPr/>
        </p:nvSpPr>
        <p:spPr>
          <a:xfrm>
            <a:off x="225083" y="429063"/>
            <a:ext cx="7976382" cy="584775"/>
          </a:xfrm>
          <a:prstGeom prst="rect">
            <a:avLst/>
          </a:prstGeom>
          <a:noFill/>
        </p:spPr>
        <p:txBody>
          <a:bodyPr wrap="square">
            <a:spAutoFit/>
          </a:bodyPr>
          <a:lstStyle/>
          <a:p>
            <a:r>
              <a:rPr lang="en-GB" sz="3200" b="1" dirty="0">
                <a:solidFill>
                  <a:schemeClr val="accent1"/>
                </a:solidFill>
              </a:rPr>
              <a:t>East Anglia (Cambs &amp; Beds)</a:t>
            </a:r>
            <a:endParaRPr lang="en-GB" sz="3200" b="1" dirty="0"/>
          </a:p>
        </p:txBody>
      </p:sp>
      <p:sp>
        <p:nvSpPr>
          <p:cNvPr id="13" name="TextBox 12">
            <a:extLst>
              <a:ext uri="{FF2B5EF4-FFF2-40B4-BE49-F238E27FC236}">
                <a16:creationId xmlns:a16="http://schemas.microsoft.com/office/drawing/2014/main" id="{129416D6-F67A-4C73-83A0-43939F9CA105}"/>
              </a:ext>
            </a:extLst>
          </p:cNvPr>
          <p:cNvSpPr txBox="1"/>
          <p:nvPr/>
        </p:nvSpPr>
        <p:spPr>
          <a:xfrm>
            <a:off x="225082" y="1261868"/>
            <a:ext cx="5641145" cy="369332"/>
          </a:xfrm>
          <a:prstGeom prst="rect">
            <a:avLst/>
          </a:prstGeom>
          <a:noFill/>
        </p:spPr>
        <p:txBody>
          <a:bodyPr wrap="square">
            <a:spAutoFit/>
          </a:bodyPr>
          <a:lstStyle/>
          <a:p>
            <a:r>
              <a:rPr lang="en-GB" sz="1800" b="1" i="1" dirty="0">
                <a:solidFill>
                  <a:schemeClr val="bg1"/>
                </a:solidFill>
              </a:rPr>
              <a:t>12 key ecological drought monitoring sites</a:t>
            </a:r>
            <a:endParaRPr lang="en-GB" b="1" dirty="0">
              <a:solidFill>
                <a:schemeClr val="bg1"/>
              </a:solidFill>
            </a:endParaRPr>
          </a:p>
        </p:txBody>
      </p:sp>
      <p:pic>
        <p:nvPicPr>
          <p:cNvPr id="15" name="Picture 14">
            <a:extLst>
              <a:ext uri="{FF2B5EF4-FFF2-40B4-BE49-F238E27FC236}">
                <a16:creationId xmlns:a16="http://schemas.microsoft.com/office/drawing/2014/main" id="{9F41B5B7-0182-460B-B507-14C631EE13B5}"/>
              </a:ext>
            </a:extLst>
          </p:cNvPr>
          <p:cNvPicPr>
            <a:picLocks noChangeAspect="1"/>
          </p:cNvPicPr>
          <p:nvPr/>
        </p:nvPicPr>
        <p:blipFill>
          <a:blip r:embed="rId3"/>
          <a:stretch>
            <a:fillRect/>
          </a:stretch>
        </p:blipFill>
        <p:spPr>
          <a:xfrm>
            <a:off x="177047" y="1819050"/>
            <a:ext cx="4693416" cy="3777082"/>
          </a:xfrm>
          <a:prstGeom prst="rect">
            <a:avLst/>
          </a:prstGeom>
        </p:spPr>
      </p:pic>
    </p:spTree>
    <p:extLst>
      <p:ext uri="{BB962C8B-B14F-4D97-AF65-F5344CB8AC3E}">
        <p14:creationId xmlns:p14="http://schemas.microsoft.com/office/powerpoint/2010/main" val="5053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18</a:t>
            </a:fld>
            <a:endParaRPr lang="en-GB" dirty="0"/>
          </a:p>
        </p:txBody>
      </p:sp>
      <p:sp>
        <p:nvSpPr>
          <p:cNvPr id="9" name="Content Placeholder 8"/>
          <p:cNvSpPr>
            <a:spLocks noGrp="1"/>
          </p:cNvSpPr>
          <p:nvPr>
            <p:ph idx="1"/>
          </p:nvPr>
        </p:nvSpPr>
        <p:spPr>
          <a:xfrm>
            <a:off x="413921" y="1678552"/>
            <a:ext cx="8316157" cy="4375429"/>
          </a:xfrm>
          <a:prstGeom prst="rect">
            <a:avLst/>
          </a:prstGeom>
        </p:spPr>
        <p:txBody>
          <a:bodyPr wrap="square">
            <a:spAutoFit/>
          </a:bodyPr>
          <a:lstStyle/>
          <a:p>
            <a:pPr marL="128588" indent="-128588"/>
            <a:r>
              <a:rPr lang="en-GB" sz="1600" dirty="0"/>
              <a:t>10 samples were collected from the Upper &amp; Bedford Ouse and Cam &amp; Ely Ouse catchments between 25</a:t>
            </a:r>
            <a:r>
              <a:rPr lang="en-GB" sz="1600" baseline="30000" dirty="0"/>
              <a:t>th</a:t>
            </a:r>
            <a:r>
              <a:rPr lang="en-GB" sz="1600" dirty="0"/>
              <a:t> – 27</a:t>
            </a:r>
            <a:r>
              <a:rPr lang="en-GB" sz="1600" baseline="30000" dirty="0"/>
              <a:t>th</a:t>
            </a:r>
            <a:r>
              <a:rPr lang="en-GB" sz="1600" dirty="0"/>
              <a:t> July 2022. Two samples were collected from the North West Norfolk catchment on 24th August 2022 </a:t>
            </a:r>
          </a:p>
          <a:p>
            <a:pPr marL="0" indent="0">
              <a:buNone/>
            </a:pPr>
            <a:endParaRPr lang="en-GB" sz="1600" dirty="0"/>
          </a:p>
          <a:p>
            <a:pPr marL="128588" indent="-128588"/>
            <a:r>
              <a:rPr lang="en-GB" sz="1600" dirty="0" err="1"/>
              <a:t>Hydroecological</a:t>
            </a:r>
            <a:r>
              <a:rPr lang="en-GB" sz="1600" dirty="0"/>
              <a:t> Validation (HEV) Plots, are produced for each key site to assess the invertebrate community response to flow against two drought thresholds </a:t>
            </a:r>
          </a:p>
          <a:p>
            <a:pPr marL="0" indent="0">
              <a:buNone/>
            </a:pPr>
            <a:endParaRPr lang="en-GB" sz="1600" dirty="0"/>
          </a:p>
          <a:p>
            <a:pPr marL="128588" indent="-128588"/>
            <a:r>
              <a:rPr lang="en-GB" sz="1600" dirty="0"/>
              <a:t>LIFE scores are on or below the PDW guidance thresholds, which indicates that they are suffering some effects from low flows, at 6 sites (Water Stratford, Leighton Buzzard, Gt </a:t>
            </a:r>
            <a:r>
              <a:rPr lang="en-GB" sz="1600" dirty="0" err="1"/>
              <a:t>Staughton</a:t>
            </a:r>
            <a:r>
              <a:rPr lang="en-GB" sz="1600" dirty="0"/>
              <a:t>, </a:t>
            </a:r>
            <a:r>
              <a:rPr lang="en-GB" sz="1600" dirty="0" err="1"/>
              <a:t>Hengrave</a:t>
            </a:r>
            <a:r>
              <a:rPr lang="en-GB" sz="1600" dirty="0"/>
              <a:t> Bridge, Bardwell Bridge, West Acre)</a:t>
            </a:r>
          </a:p>
          <a:p>
            <a:pPr marL="128588" indent="-128588"/>
            <a:endParaRPr lang="en-GB" sz="1600" dirty="0"/>
          </a:p>
          <a:p>
            <a:pPr marL="128588" indent="-128588"/>
            <a:r>
              <a:rPr lang="en-GB" sz="1600" dirty="0"/>
              <a:t>River Cam and </a:t>
            </a:r>
            <a:r>
              <a:rPr lang="en-GB" sz="1600" dirty="0" err="1"/>
              <a:t>Ivel</a:t>
            </a:r>
            <a:r>
              <a:rPr lang="en-GB" sz="1600" dirty="0"/>
              <a:t> sites are starting to show early signs of deterioration, but have not yet dropped below the PDW guidance threshold</a:t>
            </a:r>
          </a:p>
          <a:p>
            <a:pPr marL="0" indent="0">
              <a:buNone/>
            </a:pPr>
            <a:endParaRPr lang="en-GB" sz="1600" dirty="0"/>
          </a:p>
          <a:p>
            <a:pPr marL="128588" indent="-128588"/>
            <a:r>
              <a:rPr lang="en-GB" sz="1600" dirty="0"/>
              <a:t>Riverfly Partnership monitoring flagged trigger level breaches at Hengrave on the River Lark and Great Abington on the River Granta, both of which were linked to flow impacts</a:t>
            </a:r>
          </a:p>
          <a:p>
            <a:pPr marL="128588" indent="-128588"/>
            <a:endParaRPr lang="en-GB" sz="1350" dirty="0"/>
          </a:p>
        </p:txBody>
      </p:sp>
      <p:sp>
        <p:nvSpPr>
          <p:cNvPr id="7" name="TextBox 6">
            <a:extLst>
              <a:ext uri="{FF2B5EF4-FFF2-40B4-BE49-F238E27FC236}">
                <a16:creationId xmlns:a16="http://schemas.microsoft.com/office/drawing/2014/main" id="{F1E1DD4D-E3F7-4C3D-B535-5D8A35335D68}"/>
              </a:ext>
            </a:extLst>
          </p:cNvPr>
          <p:cNvSpPr txBox="1"/>
          <p:nvPr/>
        </p:nvSpPr>
        <p:spPr>
          <a:xfrm>
            <a:off x="468311" y="274637"/>
            <a:ext cx="7976382" cy="1261884"/>
          </a:xfrm>
          <a:prstGeom prst="rect">
            <a:avLst/>
          </a:prstGeom>
          <a:noFill/>
        </p:spPr>
        <p:txBody>
          <a:bodyPr wrap="square">
            <a:spAutoFit/>
          </a:bodyPr>
          <a:lstStyle/>
          <a:p>
            <a:r>
              <a:rPr lang="en-GB" sz="3200" b="1" dirty="0">
                <a:solidFill>
                  <a:schemeClr val="accent1"/>
                </a:solidFill>
              </a:rPr>
              <a:t>East Anglia (Cambs &amp; Beds)</a:t>
            </a:r>
          </a:p>
          <a:p>
            <a:endParaRPr lang="en-GB" sz="2200" b="1" dirty="0">
              <a:solidFill>
                <a:schemeClr val="bg1"/>
              </a:solidFill>
            </a:endParaRPr>
          </a:p>
          <a:p>
            <a:r>
              <a:rPr lang="en-GB" sz="2200" b="1" dirty="0">
                <a:solidFill>
                  <a:schemeClr val="bg1"/>
                </a:solidFill>
              </a:rPr>
              <a:t>Current Monitoring Programme - </a:t>
            </a:r>
            <a:r>
              <a:rPr lang="en-GB" sz="2200" b="1" i="1" dirty="0">
                <a:solidFill>
                  <a:schemeClr val="bg1"/>
                </a:solidFill>
              </a:rPr>
              <a:t>West</a:t>
            </a:r>
            <a:endParaRPr lang="en-GB" sz="2200" b="1" dirty="0">
              <a:solidFill>
                <a:schemeClr val="bg1"/>
              </a:solidFill>
            </a:endParaRPr>
          </a:p>
        </p:txBody>
      </p:sp>
    </p:spTree>
    <p:extLst>
      <p:ext uri="{BB962C8B-B14F-4D97-AF65-F5344CB8AC3E}">
        <p14:creationId xmlns:p14="http://schemas.microsoft.com/office/powerpoint/2010/main" val="296822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A6FF-0E6C-450C-98EB-486B376AE65A}"/>
              </a:ext>
            </a:extLst>
          </p:cNvPr>
          <p:cNvSpPr>
            <a:spLocks noGrp="1"/>
          </p:cNvSpPr>
          <p:nvPr>
            <p:ph type="title"/>
          </p:nvPr>
        </p:nvSpPr>
        <p:spPr>
          <a:xfrm>
            <a:off x="468313" y="482130"/>
            <a:ext cx="8207375" cy="1052596"/>
          </a:xfrm>
        </p:spPr>
        <p:txBody>
          <a:bodyPr/>
          <a:lstStyle/>
          <a:p>
            <a:r>
              <a:rPr lang="en-GB" sz="3200" b="1" dirty="0">
                <a:solidFill>
                  <a:schemeClr val="accent1"/>
                </a:solidFill>
              </a:rPr>
              <a:t>East Anglia (Cambs &amp; Beds)</a:t>
            </a:r>
            <a:br>
              <a:rPr lang="en-GB" sz="2400" b="1" dirty="0">
                <a:solidFill>
                  <a:schemeClr val="accent1"/>
                </a:solidFill>
              </a:rPr>
            </a:br>
            <a:br>
              <a:rPr lang="en-GB" sz="2200" dirty="0"/>
            </a:br>
            <a:r>
              <a:rPr lang="en-GB" sz="2200" dirty="0"/>
              <a:t>A4012 Road Bridge Leighton Buzzard – </a:t>
            </a:r>
            <a:r>
              <a:rPr lang="en-GB" sz="2200" dirty="0" err="1"/>
              <a:t>Clipstone</a:t>
            </a:r>
            <a:r>
              <a:rPr lang="en-GB" sz="2200" dirty="0"/>
              <a:t> Brook</a:t>
            </a:r>
          </a:p>
        </p:txBody>
      </p:sp>
      <p:sp>
        <p:nvSpPr>
          <p:cNvPr id="5" name="Slide Number Placeholder 4">
            <a:extLst>
              <a:ext uri="{FF2B5EF4-FFF2-40B4-BE49-F238E27FC236}">
                <a16:creationId xmlns:a16="http://schemas.microsoft.com/office/drawing/2014/main" id="{62B88EB3-698D-424A-A34A-0365606D4644}"/>
              </a:ext>
            </a:extLst>
          </p:cNvPr>
          <p:cNvSpPr>
            <a:spLocks noGrp="1"/>
          </p:cNvSpPr>
          <p:nvPr>
            <p:ph type="sldNum" sz="quarter" idx="15"/>
          </p:nvPr>
        </p:nvSpPr>
        <p:spPr/>
        <p:txBody>
          <a:bodyPr/>
          <a:lstStyle/>
          <a:p>
            <a:pPr>
              <a:defRPr/>
            </a:pPr>
            <a:fld id="{D47A91DE-D07E-4F55-B6A0-E6FB5C42246F}" type="slidenum">
              <a:rPr lang="en-GB" smtClean="0"/>
              <a:pPr>
                <a:defRPr/>
              </a:pPr>
              <a:t>19</a:t>
            </a:fld>
            <a:endParaRPr lang="en-GB" dirty="0"/>
          </a:p>
        </p:txBody>
      </p:sp>
      <p:pic>
        <p:nvPicPr>
          <p:cNvPr id="7" name="Picture 6">
            <a:extLst>
              <a:ext uri="{FF2B5EF4-FFF2-40B4-BE49-F238E27FC236}">
                <a16:creationId xmlns:a16="http://schemas.microsoft.com/office/drawing/2014/main" id="{C0B091AB-9F20-46DF-B887-CEA4FC400F16}"/>
              </a:ext>
            </a:extLst>
          </p:cNvPr>
          <p:cNvPicPr>
            <a:picLocks noChangeAspect="1"/>
          </p:cNvPicPr>
          <p:nvPr/>
        </p:nvPicPr>
        <p:blipFill>
          <a:blip r:embed="rId2"/>
          <a:stretch>
            <a:fillRect/>
          </a:stretch>
        </p:blipFill>
        <p:spPr>
          <a:xfrm>
            <a:off x="227482" y="1610263"/>
            <a:ext cx="8689036" cy="2512626"/>
          </a:xfrm>
          <a:prstGeom prst="rect">
            <a:avLst/>
          </a:prstGeom>
        </p:spPr>
      </p:pic>
      <p:sp>
        <p:nvSpPr>
          <p:cNvPr id="8" name="Content Placeholder 5">
            <a:extLst>
              <a:ext uri="{FF2B5EF4-FFF2-40B4-BE49-F238E27FC236}">
                <a16:creationId xmlns:a16="http://schemas.microsoft.com/office/drawing/2014/main" id="{17FCD25D-FBF9-4ED9-8798-449658D5B9C0}"/>
              </a:ext>
            </a:extLst>
          </p:cNvPr>
          <p:cNvSpPr txBox="1">
            <a:spLocks/>
          </p:cNvSpPr>
          <p:nvPr/>
        </p:nvSpPr>
        <p:spPr bwMode="auto">
          <a:xfrm>
            <a:off x="227482" y="4620314"/>
            <a:ext cx="8689036" cy="12548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9081" indent="-269081"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485775" indent="-215504"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Flow and levels were very low at the site when it was visited in July </a:t>
            </a:r>
          </a:p>
          <a:p>
            <a:endParaRPr lang="en-GB" sz="1600" dirty="0"/>
          </a:p>
          <a:p>
            <a:r>
              <a:rPr lang="en-GB" sz="1600" dirty="0"/>
              <a:t>The July 2022 sample shows LIFE score has fallen below the PDW threshold, in response to low flows</a:t>
            </a:r>
          </a:p>
          <a:p>
            <a:endParaRPr lang="en-GB" sz="1600" dirty="0"/>
          </a:p>
          <a:p>
            <a:r>
              <a:rPr lang="en-GB" sz="1600" dirty="0"/>
              <a:t>This site is rainfall dependent</a:t>
            </a:r>
          </a:p>
        </p:txBody>
      </p:sp>
    </p:spTree>
    <p:extLst>
      <p:ext uri="{BB962C8B-B14F-4D97-AF65-F5344CB8AC3E}">
        <p14:creationId xmlns:p14="http://schemas.microsoft.com/office/powerpoint/2010/main" val="82247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EA Information</a:t>
            </a:r>
            <a:endParaRPr lang="en-GB" dirty="0"/>
          </a:p>
        </p:txBody>
      </p:sp>
      <p:sp>
        <p:nvSpPr>
          <p:cNvPr id="3" name="Slide Number Placeholder 2"/>
          <p:cNvSpPr>
            <a:spLocks noGrp="1"/>
          </p:cNvSpPr>
          <p:nvPr>
            <p:ph type="sldNum" sz="quarter" idx="15"/>
          </p:nvPr>
        </p:nvSpPr>
        <p:spPr/>
        <p:txBody>
          <a:bodyPr/>
          <a:lstStyle/>
          <a:p>
            <a:pPr>
              <a:defRPr/>
            </a:pPr>
            <a:fld id="{D47A91DE-D07E-4F55-B6A0-E6FB5C42246F}" type="slidenum">
              <a:rPr lang="en-GB" smtClean="0"/>
              <a:pPr>
                <a:defRPr/>
              </a:pPr>
              <a:t>2</a:t>
            </a:fld>
            <a:endParaRPr lang="en-GB" dirty="0"/>
          </a:p>
        </p:txBody>
      </p:sp>
      <p:sp>
        <p:nvSpPr>
          <p:cNvPr id="4" name="Content Placeholder 3">
            <a:extLst>
              <a:ext uri="{FF2B5EF4-FFF2-40B4-BE49-F238E27FC236}">
                <a16:creationId xmlns:a16="http://schemas.microsoft.com/office/drawing/2014/main" id="{1FDABD02-8630-4184-90DC-186C31B659AC}"/>
              </a:ext>
            </a:extLst>
          </p:cNvPr>
          <p:cNvSpPr>
            <a:spLocks noGrp="1"/>
          </p:cNvSpPr>
          <p:nvPr>
            <p:ph idx="1"/>
          </p:nvPr>
        </p:nvSpPr>
        <p:spPr>
          <a:xfrm>
            <a:off x="468313" y="1268710"/>
            <a:ext cx="8352130" cy="4780398"/>
          </a:xfrm>
        </p:spPr>
        <p:txBody>
          <a:bodyPr/>
          <a:lstStyle/>
          <a:p>
            <a:r>
              <a:rPr lang="en-GB" sz="2400" dirty="0"/>
              <a:t>Water Situation Reports can be found at:</a:t>
            </a:r>
          </a:p>
          <a:p>
            <a:r>
              <a:rPr lang="en-GB" sz="2400" dirty="0">
                <a:hlinkClick r:id="rId2"/>
              </a:rPr>
              <a:t>https://www.gov.uk/government/collections/water-situation-reports-for-england</a:t>
            </a:r>
            <a:r>
              <a:rPr lang="en-GB" sz="2400" dirty="0"/>
              <a:t> </a:t>
            </a:r>
          </a:p>
          <a:p>
            <a:endParaRPr lang="en-GB" sz="2400" dirty="0"/>
          </a:p>
          <a:p>
            <a:r>
              <a:rPr lang="en-GB" sz="2400" dirty="0"/>
              <a:t>East Anglia Monthly reports can be found at:</a:t>
            </a:r>
          </a:p>
          <a:p>
            <a:r>
              <a:rPr lang="en-GB" sz="2400" dirty="0">
                <a:hlinkClick r:id="rId3"/>
              </a:rPr>
              <a:t>https://www.gov.uk/government/publications/water-situation-local-area-reports</a:t>
            </a:r>
            <a:r>
              <a:rPr lang="en-GB" sz="2400" dirty="0"/>
              <a:t> </a:t>
            </a:r>
          </a:p>
          <a:p>
            <a:endParaRPr lang="en-GB" sz="2400" dirty="0"/>
          </a:p>
          <a:p>
            <a:r>
              <a:rPr lang="en-GB" sz="2400" dirty="0"/>
              <a:t>24-hour Incident Hotline: 0800 80 70 60</a:t>
            </a:r>
          </a:p>
          <a:p>
            <a:endParaRPr lang="en-GB" dirty="0"/>
          </a:p>
        </p:txBody>
      </p:sp>
    </p:spTree>
    <p:extLst>
      <p:ext uri="{BB962C8B-B14F-4D97-AF65-F5344CB8AC3E}">
        <p14:creationId xmlns:p14="http://schemas.microsoft.com/office/powerpoint/2010/main" val="206281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A6FF-0E6C-450C-98EB-486B376AE65A}"/>
              </a:ext>
            </a:extLst>
          </p:cNvPr>
          <p:cNvSpPr>
            <a:spLocks noGrp="1"/>
          </p:cNvSpPr>
          <p:nvPr>
            <p:ph type="title"/>
          </p:nvPr>
        </p:nvSpPr>
        <p:spPr>
          <a:xfrm>
            <a:off x="468313" y="482130"/>
            <a:ext cx="8207375" cy="1080296"/>
          </a:xfrm>
        </p:spPr>
        <p:txBody>
          <a:bodyPr/>
          <a:lstStyle/>
          <a:p>
            <a:r>
              <a:rPr lang="en-GB" sz="3200" b="1" dirty="0">
                <a:solidFill>
                  <a:schemeClr val="accent1"/>
                </a:solidFill>
              </a:rPr>
              <a:t>East Anglia (Cambs &amp; Beds)</a:t>
            </a:r>
            <a:br>
              <a:rPr lang="en-GB" sz="2400" b="1" dirty="0">
                <a:solidFill>
                  <a:schemeClr val="accent1"/>
                </a:solidFill>
              </a:rPr>
            </a:br>
            <a:br>
              <a:rPr lang="en-GB" sz="2200" dirty="0"/>
            </a:br>
            <a:r>
              <a:rPr lang="en-GB" sz="2400" dirty="0"/>
              <a:t>Gt. </a:t>
            </a:r>
            <a:r>
              <a:rPr lang="en-GB" sz="2400" dirty="0" err="1"/>
              <a:t>Staughton</a:t>
            </a:r>
            <a:r>
              <a:rPr lang="en-GB" sz="2400" dirty="0"/>
              <a:t> - Kym</a:t>
            </a:r>
            <a:endParaRPr lang="en-GB" sz="2200" dirty="0"/>
          </a:p>
        </p:txBody>
      </p:sp>
      <p:sp>
        <p:nvSpPr>
          <p:cNvPr id="5" name="Slide Number Placeholder 4">
            <a:extLst>
              <a:ext uri="{FF2B5EF4-FFF2-40B4-BE49-F238E27FC236}">
                <a16:creationId xmlns:a16="http://schemas.microsoft.com/office/drawing/2014/main" id="{62B88EB3-698D-424A-A34A-0365606D4644}"/>
              </a:ext>
            </a:extLst>
          </p:cNvPr>
          <p:cNvSpPr>
            <a:spLocks noGrp="1"/>
          </p:cNvSpPr>
          <p:nvPr>
            <p:ph type="sldNum" sz="quarter" idx="15"/>
          </p:nvPr>
        </p:nvSpPr>
        <p:spPr/>
        <p:txBody>
          <a:bodyPr/>
          <a:lstStyle/>
          <a:p>
            <a:pPr>
              <a:defRPr/>
            </a:pPr>
            <a:fld id="{D47A91DE-D07E-4F55-B6A0-E6FB5C42246F}" type="slidenum">
              <a:rPr lang="en-GB" smtClean="0"/>
              <a:pPr>
                <a:defRPr/>
              </a:pPr>
              <a:t>20</a:t>
            </a:fld>
            <a:endParaRPr lang="en-GB" dirty="0"/>
          </a:p>
        </p:txBody>
      </p:sp>
      <p:pic>
        <p:nvPicPr>
          <p:cNvPr id="4" name="Picture 3">
            <a:extLst>
              <a:ext uri="{FF2B5EF4-FFF2-40B4-BE49-F238E27FC236}">
                <a16:creationId xmlns:a16="http://schemas.microsoft.com/office/drawing/2014/main" id="{5E7FD94B-F36F-4A85-9552-FD1D121D30D9}"/>
              </a:ext>
            </a:extLst>
          </p:cNvPr>
          <p:cNvPicPr>
            <a:picLocks noChangeAspect="1"/>
          </p:cNvPicPr>
          <p:nvPr/>
        </p:nvPicPr>
        <p:blipFill>
          <a:blip r:embed="rId2"/>
          <a:stretch>
            <a:fillRect/>
          </a:stretch>
        </p:blipFill>
        <p:spPr>
          <a:xfrm>
            <a:off x="78327" y="1635916"/>
            <a:ext cx="8987345" cy="2549844"/>
          </a:xfrm>
          <a:prstGeom prst="rect">
            <a:avLst/>
          </a:prstGeom>
        </p:spPr>
      </p:pic>
      <p:sp>
        <p:nvSpPr>
          <p:cNvPr id="9" name="Content Placeholder 5">
            <a:extLst>
              <a:ext uri="{FF2B5EF4-FFF2-40B4-BE49-F238E27FC236}">
                <a16:creationId xmlns:a16="http://schemas.microsoft.com/office/drawing/2014/main" id="{BFF8CFA5-9308-4025-8347-C906035AD84B}"/>
              </a:ext>
            </a:extLst>
          </p:cNvPr>
          <p:cNvSpPr txBox="1">
            <a:spLocks/>
          </p:cNvSpPr>
          <p:nvPr/>
        </p:nvSpPr>
        <p:spPr bwMode="auto">
          <a:xfrm>
            <a:off x="78327" y="4408499"/>
            <a:ext cx="8412335" cy="17875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9081" indent="-269081"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485775" indent="-215504"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Flows at this site appear to have been low since early 2022 and this may have stifled the initially strong recovery from 18/19 drought</a:t>
            </a:r>
          </a:p>
          <a:p>
            <a:endParaRPr lang="en-GB" sz="1600" dirty="0"/>
          </a:p>
          <a:p>
            <a:r>
              <a:rPr lang="en-GB" sz="1600" dirty="0"/>
              <a:t>Despite the site recovering slightly during the winter of 21/22 it has shown limited resilience to low flows since</a:t>
            </a:r>
          </a:p>
          <a:p>
            <a:endParaRPr lang="en-GB" sz="1600" dirty="0"/>
          </a:p>
          <a:p>
            <a:r>
              <a:rPr lang="en-GB" sz="1600" dirty="0"/>
              <a:t>Flows in the Kym are very dependent upon rainfall so can be highly variable and this site is shallow and can become covered in thick silt</a:t>
            </a:r>
          </a:p>
        </p:txBody>
      </p:sp>
    </p:spTree>
    <p:extLst>
      <p:ext uri="{BB962C8B-B14F-4D97-AF65-F5344CB8AC3E}">
        <p14:creationId xmlns:p14="http://schemas.microsoft.com/office/powerpoint/2010/main" val="408770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A6FF-0E6C-450C-98EB-486B376AE65A}"/>
              </a:ext>
            </a:extLst>
          </p:cNvPr>
          <p:cNvSpPr>
            <a:spLocks noGrp="1"/>
          </p:cNvSpPr>
          <p:nvPr>
            <p:ph type="title"/>
          </p:nvPr>
        </p:nvSpPr>
        <p:spPr>
          <a:xfrm>
            <a:off x="468313" y="482130"/>
            <a:ext cx="8207375" cy="1080296"/>
          </a:xfrm>
        </p:spPr>
        <p:txBody>
          <a:bodyPr/>
          <a:lstStyle/>
          <a:p>
            <a:r>
              <a:rPr lang="en-GB" sz="3200" b="1" dirty="0">
                <a:solidFill>
                  <a:schemeClr val="accent1"/>
                </a:solidFill>
              </a:rPr>
              <a:t>East Anglia (Cambs &amp; Beds)</a:t>
            </a:r>
            <a:br>
              <a:rPr lang="en-GB" sz="2400" b="1" dirty="0">
                <a:solidFill>
                  <a:schemeClr val="accent1"/>
                </a:solidFill>
              </a:rPr>
            </a:br>
            <a:br>
              <a:rPr lang="en-GB" sz="2200" dirty="0"/>
            </a:br>
            <a:r>
              <a:rPr lang="en-GB" sz="2400" dirty="0" err="1"/>
              <a:t>Hengrave</a:t>
            </a:r>
            <a:r>
              <a:rPr lang="en-GB" sz="2400" dirty="0"/>
              <a:t> Bridge - Lark</a:t>
            </a:r>
            <a:endParaRPr lang="en-GB" sz="2200" dirty="0"/>
          </a:p>
        </p:txBody>
      </p:sp>
      <p:sp>
        <p:nvSpPr>
          <p:cNvPr id="5" name="Slide Number Placeholder 4">
            <a:extLst>
              <a:ext uri="{FF2B5EF4-FFF2-40B4-BE49-F238E27FC236}">
                <a16:creationId xmlns:a16="http://schemas.microsoft.com/office/drawing/2014/main" id="{62B88EB3-698D-424A-A34A-0365606D4644}"/>
              </a:ext>
            </a:extLst>
          </p:cNvPr>
          <p:cNvSpPr>
            <a:spLocks noGrp="1"/>
          </p:cNvSpPr>
          <p:nvPr>
            <p:ph type="sldNum" sz="quarter" idx="15"/>
          </p:nvPr>
        </p:nvSpPr>
        <p:spPr/>
        <p:txBody>
          <a:bodyPr/>
          <a:lstStyle/>
          <a:p>
            <a:pPr>
              <a:defRPr/>
            </a:pPr>
            <a:fld id="{D47A91DE-D07E-4F55-B6A0-E6FB5C42246F}" type="slidenum">
              <a:rPr lang="en-GB" smtClean="0"/>
              <a:pPr>
                <a:defRPr/>
              </a:pPr>
              <a:t>21</a:t>
            </a:fld>
            <a:endParaRPr lang="en-GB" dirty="0"/>
          </a:p>
        </p:txBody>
      </p:sp>
      <p:pic>
        <p:nvPicPr>
          <p:cNvPr id="4" name="Picture 3">
            <a:extLst>
              <a:ext uri="{FF2B5EF4-FFF2-40B4-BE49-F238E27FC236}">
                <a16:creationId xmlns:a16="http://schemas.microsoft.com/office/drawing/2014/main" id="{DFDCB332-691F-49BE-BE9F-AC3BAD047441}"/>
              </a:ext>
            </a:extLst>
          </p:cNvPr>
          <p:cNvPicPr>
            <a:picLocks noChangeAspect="1"/>
          </p:cNvPicPr>
          <p:nvPr/>
        </p:nvPicPr>
        <p:blipFill>
          <a:blip r:embed="rId2"/>
          <a:stretch>
            <a:fillRect/>
          </a:stretch>
        </p:blipFill>
        <p:spPr>
          <a:xfrm>
            <a:off x="81615" y="1577503"/>
            <a:ext cx="8980769" cy="2916934"/>
          </a:xfrm>
          <a:prstGeom prst="rect">
            <a:avLst/>
          </a:prstGeom>
        </p:spPr>
      </p:pic>
      <p:sp>
        <p:nvSpPr>
          <p:cNvPr id="9" name="Content Placeholder 5">
            <a:extLst>
              <a:ext uri="{FF2B5EF4-FFF2-40B4-BE49-F238E27FC236}">
                <a16:creationId xmlns:a16="http://schemas.microsoft.com/office/drawing/2014/main" id="{7888D0AA-6F01-4C2D-BC80-5581C73C46E9}"/>
              </a:ext>
            </a:extLst>
          </p:cNvPr>
          <p:cNvSpPr txBox="1">
            <a:spLocks/>
          </p:cNvSpPr>
          <p:nvPr/>
        </p:nvSpPr>
        <p:spPr bwMode="auto">
          <a:xfrm>
            <a:off x="183954" y="4655224"/>
            <a:ext cx="8763098" cy="17344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9081" indent="-269081"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485775" indent="-215504"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This site recovered slowly from 18/19 drought, returning just above the PDW threshold by Spring 2021 </a:t>
            </a:r>
          </a:p>
          <a:p>
            <a:endParaRPr lang="en-GB" sz="1600" dirty="0"/>
          </a:p>
          <a:p>
            <a:r>
              <a:rPr lang="en-GB" sz="1600" dirty="0"/>
              <a:t>LIFE scores have remained consist until the most recent July 2022 sample which shows LIFE sitting on the PDW threshold</a:t>
            </a:r>
          </a:p>
          <a:p>
            <a:endParaRPr lang="en-GB" sz="1600" dirty="0"/>
          </a:p>
          <a:p>
            <a:r>
              <a:rPr lang="en-GB" sz="1600" dirty="0"/>
              <a:t>Signs of flow pressure were visible in July with a thick covering of silt over the majority of the substrate and a trace of probable sewage fungus under one stone</a:t>
            </a:r>
          </a:p>
        </p:txBody>
      </p:sp>
    </p:spTree>
    <p:extLst>
      <p:ext uri="{BB962C8B-B14F-4D97-AF65-F5344CB8AC3E}">
        <p14:creationId xmlns:p14="http://schemas.microsoft.com/office/powerpoint/2010/main" val="214946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B12C664-28FF-41B5-8BC7-FFCA28908F17}"/>
              </a:ext>
            </a:extLst>
          </p:cNvPr>
          <p:cNvSpPr txBox="1"/>
          <p:nvPr/>
        </p:nvSpPr>
        <p:spPr>
          <a:xfrm>
            <a:off x="225083" y="429063"/>
            <a:ext cx="7976382" cy="584775"/>
          </a:xfrm>
          <a:prstGeom prst="rect">
            <a:avLst/>
          </a:prstGeom>
          <a:noFill/>
        </p:spPr>
        <p:txBody>
          <a:bodyPr wrap="square">
            <a:spAutoFit/>
          </a:bodyPr>
          <a:lstStyle/>
          <a:p>
            <a:r>
              <a:rPr lang="en-GB" sz="3200" b="1" dirty="0">
                <a:solidFill>
                  <a:schemeClr val="accent1"/>
                </a:solidFill>
              </a:rPr>
              <a:t>East Anglia (Essex, Norfolk &amp; Suffolk)</a:t>
            </a:r>
            <a:endParaRPr lang="en-GB" sz="3200" b="1" dirty="0"/>
          </a:p>
        </p:txBody>
      </p:sp>
      <p:sp>
        <p:nvSpPr>
          <p:cNvPr id="13" name="TextBox 12">
            <a:extLst>
              <a:ext uri="{FF2B5EF4-FFF2-40B4-BE49-F238E27FC236}">
                <a16:creationId xmlns:a16="http://schemas.microsoft.com/office/drawing/2014/main" id="{129416D6-F67A-4C73-83A0-43939F9CA105}"/>
              </a:ext>
            </a:extLst>
          </p:cNvPr>
          <p:cNvSpPr txBox="1"/>
          <p:nvPr/>
        </p:nvSpPr>
        <p:spPr>
          <a:xfrm>
            <a:off x="225082" y="1261868"/>
            <a:ext cx="5641145" cy="369332"/>
          </a:xfrm>
          <a:prstGeom prst="rect">
            <a:avLst/>
          </a:prstGeom>
          <a:noFill/>
        </p:spPr>
        <p:txBody>
          <a:bodyPr wrap="square">
            <a:spAutoFit/>
          </a:bodyPr>
          <a:lstStyle/>
          <a:p>
            <a:r>
              <a:rPr lang="en-GB" sz="1800" b="1" i="1" dirty="0">
                <a:solidFill>
                  <a:schemeClr val="bg1"/>
                </a:solidFill>
              </a:rPr>
              <a:t>15 key ecological drought monitoring sites</a:t>
            </a:r>
            <a:endParaRPr lang="en-GB" b="1" dirty="0">
              <a:solidFill>
                <a:schemeClr val="bg1"/>
              </a:solidFill>
            </a:endParaRPr>
          </a:p>
        </p:txBody>
      </p:sp>
      <p:pic>
        <p:nvPicPr>
          <p:cNvPr id="3" name="Picture 2">
            <a:extLst>
              <a:ext uri="{FF2B5EF4-FFF2-40B4-BE49-F238E27FC236}">
                <a16:creationId xmlns:a16="http://schemas.microsoft.com/office/drawing/2014/main" id="{71BD15AE-6575-4760-AD9F-AE3F6CFE9457}"/>
              </a:ext>
            </a:extLst>
          </p:cNvPr>
          <p:cNvPicPr>
            <a:picLocks noChangeAspect="1"/>
          </p:cNvPicPr>
          <p:nvPr/>
        </p:nvPicPr>
        <p:blipFill>
          <a:blip r:embed="rId2"/>
          <a:stretch>
            <a:fillRect/>
          </a:stretch>
        </p:blipFill>
        <p:spPr>
          <a:xfrm>
            <a:off x="225082" y="1631200"/>
            <a:ext cx="4346918" cy="5093031"/>
          </a:xfrm>
          <a:prstGeom prst="rect">
            <a:avLst/>
          </a:prstGeom>
        </p:spPr>
      </p:pic>
      <p:pic>
        <p:nvPicPr>
          <p:cNvPr id="5" name="Picture 4">
            <a:extLst>
              <a:ext uri="{FF2B5EF4-FFF2-40B4-BE49-F238E27FC236}">
                <a16:creationId xmlns:a16="http://schemas.microsoft.com/office/drawing/2014/main" id="{32889DC8-8AFE-4F35-9B3D-518806C843D9}"/>
              </a:ext>
            </a:extLst>
          </p:cNvPr>
          <p:cNvPicPr>
            <a:picLocks noChangeAspect="1"/>
          </p:cNvPicPr>
          <p:nvPr/>
        </p:nvPicPr>
        <p:blipFill>
          <a:blip r:embed="rId3"/>
          <a:stretch>
            <a:fillRect/>
          </a:stretch>
        </p:blipFill>
        <p:spPr>
          <a:xfrm>
            <a:off x="4572000" y="2652459"/>
            <a:ext cx="4488776" cy="3050513"/>
          </a:xfrm>
          <a:prstGeom prst="rect">
            <a:avLst/>
          </a:prstGeom>
        </p:spPr>
      </p:pic>
    </p:spTree>
    <p:extLst>
      <p:ext uri="{BB962C8B-B14F-4D97-AF65-F5344CB8AC3E}">
        <p14:creationId xmlns:p14="http://schemas.microsoft.com/office/powerpoint/2010/main" val="306920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A6FF-0E6C-450C-98EB-486B376AE65A}"/>
              </a:ext>
            </a:extLst>
          </p:cNvPr>
          <p:cNvSpPr>
            <a:spLocks noGrp="1"/>
          </p:cNvSpPr>
          <p:nvPr>
            <p:ph type="title"/>
          </p:nvPr>
        </p:nvSpPr>
        <p:spPr>
          <a:xfrm>
            <a:off x="468313" y="482130"/>
            <a:ext cx="8207375" cy="1080296"/>
          </a:xfrm>
        </p:spPr>
        <p:txBody>
          <a:bodyPr/>
          <a:lstStyle/>
          <a:p>
            <a:r>
              <a:rPr lang="en-GB" sz="3200" b="1" dirty="0">
                <a:solidFill>
                  <a:schemeClr val="accent1"/>
                </a:solidFill>
              </a:rPr>
              <a:t>East Anglia (Essex, Norfolk &amp; Suffolk)</a:t>
            </a:r>
            <a:br>
              <a:rPr lang="en-GB" sz="3200" b="1" dirty="0"/>
            </a:br>
            <a:br>
              <a:rPr lang="en-GB" sz="2200" dirty="0"/>
            </a:br>
            <a:r>
              <a:rPr lang="en-GB" sz="2400" dirty="0"/>
              <a:t>Langham </a:t>
            </a:r>
            <a:r>
              <a:rPr lang="en-GB" sz="2400" dirty="0">
                <a:solidFill>
                  <a:schemeClr val="bg1"/>
                </a:solidFill>
              </a:rPr>
              <a:t>Bridge </a:t>
            </a:r>
            <a:r>
              <a:rPr lang="en-GB" sz="1800" i="1" dirty="0">
                <a:solidFill>
                  <a:schemeClr val="bg1"/>
                </a:solidFill>
              </a:rPr>
              <a:t>– R. Alde</a:t>
            </a:r>
            <a:endParaRPr lang="en-GB" sz="2200" dirty="0">
              <a:solidFill>
                <a:schemeClr val="bg1"/>
              </a:solidFill>
            </a:endParaRPr>
          </a:p>
        </p:txBody>
      </p:sp>
      <p:sp>
        <p:nvSpPr>
          <p:cNvPr id="5" name="Slide Number Placeholder 4">
            <a:extLst>
              <a:ext uri="{FF2B5EF4-FFF2-40B4-BE49-F238E27FC236}">
                <a16:creationId xmlns:a16="http://schemas.microsoft.com/office/drawing/2014/main" id="{62B88EB3-698D-424A-A34A-0365606D4644}"/>
              </a:ext>
            </a:extLst>
          </p:cNvPr>
          <p:cNvSpPr>
            <a:spLocks noGrp="1"/>
          </p:cNvSpPr>
          <p:nvPr>
            <p:ph type="sldNum" sz="quarter" idx="15"/>
          </p:nvPr>
        </p:nvSpPr>
        <p:spPr/>
        <p:txBody>
          <a:bodyPr/>
          <a:lstStyle/>
          <a:p>
            <a:pPr>
              <a:defRPr/>
            </a:pPr>
            <a:fld id="{D47A91DE-D07E-4F55-B6A0-E6FB5C42246F}" type="slidenum">
              <a:rPr lang="en-GB" smtClean="0"/>
              <a:pPr>
                <a:defRPr/>
              </a:pPr>
              <a:t>23</a:t>
            </a:fld>
            <a:endParaRPr lang="en-GB" dirty="0"/>
          </a:p>
        </p:txBody>
      </p:sp>
      <p:pic>
        <p:nvPicPr>
          <p:cNvPr id="4" name="Picture 3">
            <a:extLst>
              <a:ext uri="{FF2B5EF4-FFF2-40B4-BE49-F238E27FC236}">
                <a16:creationId xmlns:a16="http://schemas.microsoft.com/office/drawing/2014/main" id="{BA013B44-0B79-4127-8E6D-F76BA21CA83A}"/>
              </a:ext>
            </a:extLst>
          </p:cNvPr>
          <p:cNvPicPr>
            <a:picLocks noChangeAspect="1"/>
          </p:cNvPicPr>
          <p:nvPr/>
        </p:nvPicPr>
        <p:blipFill>
          <a:blip r:embed="rId2"/>
          <a:stretch>
            <a:fillRect/>
          </a:stretch>
        </p:blipFill>
        <p:spPr>
          <a:xfrm>
            <a:off x="227482" y="1577416"/>
            <a:ext cx="8815230" cy="2722043"/>
          </a:xfrm>
          <a:prstGeom prst="rect">
            <a:avLst/>
          </a:prstGeom>
        </p:spPr>
      </p:pic>
      <p:sp>
        <p:nvSpPr>
          <p:cNvPr id="9" name="Content Placeholder 5">
            <a:extLst>
              <a:ext uri="{FF2B5EF4-FFF2-40B4-BE49-F238E27FC236}">
                <a16:creationId xmlns:a16="http://schemas.microsoft.com/office/drawing/2014/main" id="{8FF784A2-4F6D-436B-954C-2988EDDB8037}"/>
              </a:ext>
            </a:extLst>
          </p:cNvPr>
          <p:cNvSpPr txBox="1">
            <a:spLocks/>
          </p:cNvSpPr>
          <p:nvPr/>
        </p:nvSpPr>
        <p:spPr bwMode="auto">
          <a:xfrm>
            <a:off x="468313" y="4620313"/>
            <a:ext cx="8380265" cy="12548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9081" indent="-269081"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485775" indent="-215504"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bg1"/>
                </a:solidFill>
              </a:rPr>
              <a:t>Flow appeared within normal range, but water level seen as lower than usual when site was visited in July </a:t>
            </a:r>
          </a:p>
          <a:p>
            <a:endParaRPr lang="en-GB" sz="1600" dirty="0">
              <a:solidFill>
                <a:schemeClr val="bg1"/>
              </a:solidFill>
            </a:endParaRPr>
          </a:p>
          <a:p>
            <a:r>
              <a:rPr lang="en-GB" sz="1600" dirty="0">
                <a:solidFill>
                  <a:schemeClr val="bg1"/>
                </a:solidFill>
              </a:rPr>
              <a:t>The July sample shows LIFE score above the guidance threshold to indicate ecological deterioration.</a:t>
            </a:r>
          </a:p>
        </p:txBody>
      </p:sp>
    </p:spTree>
    <p:extLst>
      <p:ext uri="{BB962C8B-B14F-4D97-AF65-F5344CB8AC3E}">
        <p14:creationId xmlns:p14="http://schemas.microsoft.com/office/powerpoint/2010/main" val="1884276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A6FF-0E6C-450C-98EB-486B376AE65A}"/>
              </a:ext>
            </a:extLst>
          </p:cNvPr>
          <p:cNvSpPr>
            <a:spLocks noGrp="1"/>
          </p:cNvSpPr>
          <p:nvPr>
            <p:ph type="title"/>
          </p:nvPr>
        </p:nvSpPr>
        <p:spPr>
          <a:xfrm>
            <a:off x="468313" y="482130"/>
            <a:ext cx="8207375" cy="1080296"/>
          </a:xfrm>
        </p:spPr>
        <p:txBody>
          <a:bodyPr/>
          <a:lstStyle/>
          <a:p>
            <a:r>
              <a:rPr lang="en-GB" sz="3200" b="1" dirty="0">
                <a:solidFill>
                  <a:schemeClr val="accent1"/>
                </a:solidFill>
              </a:rPr>
              <a:t>East Anglia (Essex, Norfolk &amp; Suffolk)</a:t>
            </a:r>
            <a:br>
              <a:rPr lang="en-GB" sz="3200" b="1" dirty="0"/>
            </a:br>
            <a:br>
              <a:rPr lang="en-GB" sz="2200" dirty="0"/>
            </a:br>
            <a:r>
              <a:rPr lang="en-GB" sz="2400" dirty="0"/>
              <a:t>Holton Gauging Station </a:t>
            </a:r>
            <a:r>
              <a:rPr lang="en-GB" sz="1800" i="1" dirty="0">
                <a:solidFill>
                  <a:schemeClr val="bg1"/>
                </a:solidFill>
              </a:rPr>
              <a:t>- R. Blyth</a:t>
            </a:r>
            <a:endParaRPr lang="en-GB" sz="2200" dirty="0">
              <a:solidFill>
                <a:schemeClr val="bg1"/>
              </a:solidFill>
            </a:endParaRPr>
          </a:p>
        </p:txBody>
      </p:sp>
      <p:sp>
        <p:nvSpPr>
          <p:cNvPr id="5" name="Slide Number Placeholder 4">
            <a:extLst>
              <a:ext uri="{FF2B5EF4-FFF2-40B4-BE49-F238E27FC236}">
                <a16:creationId xmlns:a16="http://schemas.microsoft.com/office/drawing/2014/main" id="{62B88EB3-698D-424A-A34A-0365606D4644}"/>
              </a:ext>
            </a:extLst>
          </p:cNvPr>
          <p:cNvSpPr>
            <a:spLocks noGrp="1"/>
          </p:cNvSpPr>
          <p:nvPr>
            <p:ph type="sldNum" sz="quarter" idx="15"/>
          </p:nvPr>
        </p:nvSpPr>
        <p:spPr/>
        <p:txBody>
          <a:bodyPr/>
          <a:lstStyle/>
          <a:p>
            <a:pPr>
              <a:defRPr/>
            </a:pPr>
            <a:fld id="{D47A91DE-D07E-4F55-B6A0-E6FB5C42246F}" type="slidenum">
              <a:rPr lang="en-GB" smtClean="0"/>
              <a:pPr>
                <a:defRPr/>
              </a:pPr>
              <a:t>24</a:t>
            </a:fld>
            <a:endParaRPr lang="en-GB" dirty="0"/>
          </a:p>
        </p:txBody>
      </p:sp>
      <p:pic>
        <p:nvPicPr>
          <p:cNvPr id="4" name="Picture 3">
            <a:extLst>
              <a:ext uri="{FF2B5EF4-FFF2-40B4-BE49-F238E27FC236}">
                <a16:creationId xmlns:a16="http://schemas.microsoft.com/office/drawing/2014/main" id="{D73044DE-F049-4A08-8F83-057269DCC423}"/>
              </a:ext>
            </a:extLst>
          </p:cNvPr>
          <p:cNvPicPr>
            <a:picLocks noChangeAspect="1"/>
          </p:cNvPicPr>
          <p:nvPr/>
        </p:nvPicPr>
        <p:blipFill>
          <a:blip r:embed="rId2"/>
          <a:stretch>
            <a:fillRect/>
          </a:stretch>
        </p:blipFill>
        <p:spPr>
          <a:xfrm>
            <a:off x="227482" y="1577417"/>
            <a:ext cx="8566628" cy="2614755"/>
          </a:xfrm>
          <a:prstGeom prst="rect">
            <a:avLst/>
          </a:prstGeom>
        </p:spPr>
      </p:pic>
      <p:sp>
        <p:nvSpPr>
          <p:cNvPr id="9" name="Content Placeholder 5">
            <a:extLst>
              <a:ext uri="{FF2B5EF4-FFF2-40B4-BE49-F238E27FC236}">
                <a16:creationId xmlns:a16="http://schemas.microsoft.com/office/drawing/2014/main" id="{15ED9CDC-915C-469A-A038-A77F0594DEBF}"/>
              </a:ext>
            </a:extLst>
          </p:cNvPr>
          <p:cNvSpPr txBox="1">
            <a:spLocks/>
          </p:cNvSpPr>
          <p:nvPr/>
        </p:nvSpPr>
        <p:spPr bwMode="auto">
          <a:xfrm>
            <a:off x="227483" y="4566670"/>
            <a:ext cx="8566628" cy="12548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bg1"/>
                </a:solidFill>
              </a:rPr>
              <a:t>Flow and levels were lower than normal when site was visited in July, with significant build-up of silt across the channel. </a:t>
            </a:r>
          </a:p>
          <a:p>
            <a:endParaRPr lang="en-GB" sz="1600" dirty="0">
              <a:solidFill>
                <a:schemeClr val="bg1"/>
              </a:solidFill>
            </a:endParaRPr>
          </a:p>
          <a:p>
            <a:r>
              <a:rPr lang="en-GB" sz="1600" dirty="0">
                <a:solidFill>
                  <a:schemeClr val="bg1"/>
                </a:solidFill>
              </a:rPr>
              <a:t>The July 2022 sample shows LIFE score has fallen below the guidance threshold, in response to low flows</a:t>
            </a:r>
          </a:p>
          <a:p>
            <a:pPr marL="0" indent="0">
              <a:buNone/>
            </a:pPr>
            <a:endParaRPr lang="en-GB" sz="1400" dirty="0">
              <a:solidFill>
                <a:srgbClr val="FF0000"/>
              </a:solidFill>
            </a:endParaRPr>
          </a:p>
        </p:txBody>
      </p:sp>
    </p:spTree>
    <p:extLst>
      <p:ext uri="{BB962C8B-B14F-4D97-AF65-F5344CB8AC3E}">
        <p14:creationId xmlns:p14="http://schemas.microsoft.com/office/powerpoint/2010/main" val="32899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A6FF-0E6C-450C-98EB-486B376AE65A}"/>
              </a:ext>
            </a:extLst>
          </p:cNvPr>
          <p:cNvSpPr>
            <a:spLocks noGrp="1"/>
          </p:cNvSpPr>
          <p:nvPr>
            <p:ph type="title"/>
          </p:nvPr>
        </p:nvSpPr>
        <p:spPr>
          <a:xfrm>
            <a:off x="468313" y="482130"/>
            <a:ext cx="8207375" cy="1080296"/>
          </a:xfrm>
        </p:spPr>
        <p:txBody>
          <a:bodyPr/>
          <a:lstStyle/>
          <a:p>
            <a:r>
              <a:rPr lang="en-GB" sz="3200" b="1" dirty="0">
                <a:solidFill>
                  <a:schemeClr val="accent1"/>
                </a:solidFill>
              </a:rPr>
              <a:t>East Anglia (Essex, Norfolk &amp; Suffolk)</a:t>
            </a:r>
            <a:br>
              <a:rPr lang="en-GB" sz="3200" b="1" dirty="0"/>
            </a:br>
            <a:br>
              <a:rPr lang="en-GB" sz="2200" dirty="0"/>
            </a:br>
            <a:r>
              <a:rPr lang="en-GB" sz="2400" dirty="0" err="1"/>
              <a:t>Homersfield</a:t>
            </a:r>
            <a:r>
              <a:rPr lang="en-GB" sz="2400" dirty="0"/>
              <a:t> </a:t>
            </a:r>
            <a:r>
              <a:rPr lang="en-GB" sz="2400" dirty="0">
                <a:solidFill>
                  <a:schemeClr val="bg1"/>
                </a:solidFill>
              </a:rPr>
              <a:t>Bridge - </a:t>
            </a:r>
            <a:r>
              <a:rPr lang="en-GB" sz="1800" i="1" dirty="0">
                <a:solidFill>
                  <a:schemeClr val="bg1"/>
                </a:solidFill>
              </a:rPr>
              <a:t>R. Waveney</a:t>
            </a:r>
            <a:endParaRPr lang="en-GB" sz="2200" dirty="0">
              <a:solidFill>
                <a:schemeClr val="bg1"/>
              </a:solidFill>
            </a:endParaRPr>
          </a:p>
        </p:txBody>
      </p:sp>
      <p:sp>
        <p:nvSpPr>
          <p:cNvPr id="5" name="Slide Number Placeholder 4">
            <a:extLst>
              <a:ext uri="{FF2B5EF4-FFF2-40B4-BE49-F238E27FC236}">
                <a16:creationId xmlns:a16="http://schemas.microsoft.com/office/drawing/2014/main" id="{62B88EB3-698D-424A-A34A-0365606D4644}"/>
              </a:ext>
            </a:extLst>
          </p:cNvPr>
          <p:cNvSpPr>
            <a:spLocks noGrp="1"/>
          </p:cNvSpPr>
          <p:nvPr>
            <p:ph type="sldNum" sz="quarter" idx="15"/>
          </p:nvPr>
        </p:nvSpPr>
        <p:spPr/>
        <p:txBody>
          <a:bodyPr/>
          <a:lstStyle/>
          <a:p>
            <a:pPr>
              <a:defRPr/>
            </a:pPr>
            <a:fld id="{D47A91DE-D07E-4F55-B6A0-E6FB5C42246F}" type="slidenum">
              <a:rPr lang="en-GB" smtClean="0"/>
              <a:pPr>
                <a:defRPr/>
              </a:pPr>
              <a:t>25</a:t>
            </a:fld>
            <a:endParaRPr lang="en-GB" dirty="0"/>
          </a:p>
        </p:txBody>
      </p:sp>
      <p:pic>
        <p:nvPicPr>
          <p:cNvPr id="4" name="Picture 3">
            <a:extLst>
              <a:ext uri="{FF2B5EF4-FFF2-40B4-BE49-F238E27FC236}">
                <a16:creationId xmlns:a16="http://schemas.microsoft.com/office/drawing/2014/main" id="{EA15E21D-F12F-4B83-B1B0-B45BCBDB3853}"/>
              </a:ext>
            </a:extLst>
          </p:cNvPr>
          <p:cNvPicPr>
            <a:picLocks noChangeAspect="1"/>
          </p:cNvPicPr>
          <p:nvPr/>
        </p:nvPicPr>
        <p:blipFill>
          <a:blip r:embed="rId2"/>
          <a:stretch>
            <a:fillRect/>
          </a:stretch>
        </p:blipFill>
        <p:spPr>
          <a:xfrm>
            <a:off x="227482" y="1693888"/>
            <a:ext cx="8603496" cy="2605572"/>
          </a:xfrm>
          <a:prstGeom prst="rect">
            <a:avLst/>
          </a:prstGeom>
        </p:spPr>
      </p:pic>
      <p:sp>
        <p:nvSpPr>
          <p:cNvPr id="9" name="Content Placeholder 5">
            <a:extLst>
              <a:ext uri="{FF2B5EF4-FFF2-40B4-BE49-F238E27FC236}">
                <a16:creationId xmlns:a16="http://schemas.microsoft.com/office/drawing/2014/main" id="{0C89CE7E-757F-403C-8196-8F6FD239A006}"/>
              </a:ext>
            </a:extLst>
          </p:cNvPr>
          <p:cNvSpPr txBox="1">
            <a:spLocks/>
          </p:cNvSpPr>
          <p:nvPr/>
        </p:nvSpPr>
        <p:spPr bwMode="auto">
          <a:xfrm>
            <a:off x="227483" y="4835450"/>
            <a:ext cx="8603496" cy="12548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bg1"/>
                </a:solidFill>
              </a:rPr>
              <a:t>Flows and water level seen as lower than usual at the site when visited in July </a:t>
            </a:r>
          </a:p>
          <a:p>
            <a:endParaRPr lang="en-GB" sz="1600" dirty="0">
              <a:solidFill>
                <a:schemeClr val="bg1"/>
              </a:solidFill>
            </a:endParaRPr>
          </a:p>
          <a:p>
            <a:r>
              <a:rPr lang="en-GB" sz="1600" dirty="0">
                <a:solidFill>
                  <a:schemeClr val="bg1"/>
                </a:solidFill>
              </a:rPr>
              <a:t>The July 2022 sample shows LIFE score has fallen close to the guidance threshold, to similar levels as autumn samples in ‘19 &amp; ’21.</a:t>
            </a:r>
          </a:p>
        </p:txBody>
      </p:sp>
    </p:spTree>
    <p:extLst>
      <p:ext uri="{BB962C8B-B14F-4D97-AF65-F5344CB8AC3E}">
        <p14:creationId xmlns:p14="http://schemas.microsoft.com/office/powerpoint/2010/main" val="294753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26</a:t>
            </a:fld>
            <a:endParaRPr lang="en-GB" dirty="0"/>
          </a:p>
        </p:txBody>
      </p:sp>
      <p:sp>
        <p:nvSpPr>
          <p:cNvPr id="6" name="Title 2"/>
          <p:cNvSpPr>
            <a:spLocks noGrp="1"/>
          </p:cNvSpPr>
          <p:nvPr>
            <p:ph type="title"/>
          </p:nvPr>
        </p:nvSpPr>
        <p:spPr>
          <a:xfrm>
            <a:off x="359530" y="441536"/>
            <a:ext cx="8207375" cy="1191095"/>
          </a:xfrm>
        </p:spPr>
        <p:txBody>
          <a:bodyPr anchor="t"/>
          <a:lstStyle/>
          <a:p>
            <a:r>
              <a:rPr lang="en-GB" sz="3200" b="1" dirty="0">
                <a:solidFill>
                  <a:schemeClr val="accent1"/>
                </a:solidFill>
              </a:rPr>
              <a:t>East Anglia (Essex, Norfolk &amp; Suffolk) </a:t>
            </a:r>
            <a:br>
              <a:rPr lang="en-GB" sz="3200" b="1" dirty="0">
                <a:solidFill>
                  <a:schemeClr val="accent1"/>
                </a:solidFill>
              </a:rPr>
            </a:br>
            <a:br>
              <a:rPr lang="en-GB" sz="3200" b="1" dirty="0">
                <a:solidFill>
                  <a:schemeClr val="accent1"/>
                </a:solidFill>
              </a:rPr>
            </a:br>
            <a:r>
              <a:rPr lang="en-GB" sz="2200" dirty="0"/>
              <a:t>Summary - </a:t>
            </a:r>
            <a:r>
              <a:rPr lang="en-GB" sz="2200" i="1" dirty="0"/>
              <a:t>East Anglia ‘East’</a:t>
            </a:r>
            <a:r>
              <a:rPr lang="en-GB" sz="2200" dirty="0"/>
              <a:t> </a:t>
            </a:r>
          </a:p>
        </p:txBody>
      </p:sp>
      <p:sp>
        <p:nvSpPr>
          <p:cNvPr id="9" name="Content Placeholder 8"/>
          <p:cNvSpPr>
            <a:spLocks noGrp="1"/>
          </p:cNvSpPr>
          <p:nvPr>
            <p:ph idx="1"/>
          </p:nvPr>
        </p:nvSpPr>
        <p:spPr>
          <a:xfrm>
            <a:off x="359530" y="1895226"/>
            <a:ext cx="8316157" cy="4271939"/>
          </a:xfrm>
          <a:prstGeom prst="rect">
            <a:avLst/>
          </a:prstGeom>
        </p:spPr>
        <p:txBody>
          <a:bodyPr wrap="square">
            <a:spAutoFit/>
          </a:bodyPr>
          <a:lstStyle/>
          <a:p>
            <a:pPr marL="128588" indent="-128588"/>
            <a:r>
              <a:rPr lang="en-GB" sz="1600" dirty="0">
                <a:solidFill>
                  <a:schemeClr val="bg1"/>
                </a:solidFill>
              </a:rPr>
              <a:t>12 samples were collected from key drought monitoring sites across various Norfolk, Suffolk &amp; Essex catchments between 25</a:t>
            </a:r>
            <a:r>
              <a:rPr lang="en-GB" sz="1600" baseline="30000" dirty="0">
                <a:solidFill>
                  <a:schemeClr val="bg1"/>
                </a:solidFill>
              </a:rPr>
              <a:t>th</a:t>
            </a:r>
            <a:r>
              <a:rPr lang="en-GB" sz="1600" dirty="0">
                <a:solidFill>
                  <a:schemeClr val="bg1"/>
                </a:solidFill>
              </a:rPr>
              <a:t> – 27</a:t>
            </a:r>
            <a:r>
              <a:rPr lang="en-GB" sz="1600" baseline="30000" dirty="0">
                <a:solidFill>
                  <a:schemeClr val="bg1"/>
                </a:solidFill>
              </a:rPr>
              <a:t>th</a:t>
            </a:r>
            <a:r>
              <a:rPr lang="en-GB" sz="1600" dirty="0">
                <a:solidFill>
                  <a:schemeClr val="bg1"/>
                </a:solidFill>
              </a:rPr>
              <a:t> July ‘22. Also, 3 additional samples were collected from specific North Norfolk catchments on 17th August ‘22.</a:t>
            </a:r>
          </a:p>
          <a:p>
            <a:pPr marL="0" indent="0">
              <a:buNone/>
            </a:pPr>
            <a:endParaRPr lang="en-GB" sz="1600" dirty="0">
              <a:solidFill>
                <a:schemeClr val="bg1"/>
              </a:solidFill>
            </a:endParaRPr>
          </a:p>
          <a:p>
            <a:pPr marL="128588" indent="-128588"/>
            <a:r>
              <a:rPr lang="en-GB" sz="1600" dirty="0">
                <a:solidFill>
                  <a:schemeClr val="bg1"/>
                </a:solidFill>
              </a:rPr>
              <a:t>Currently, for those sites where sample analysis has been completed, results appear mixed. In two cases, LIFE scores remain within historically normal levels, above the respective guidance threshold at Langham Bridge (Alde) and </a:t>
            </a:r>
            <a:r>
              <a:rPr lang="en-GB" sz="1600" dirty="0" err="1">
                <a:solidFill>
                  <a:schemeClr val="bg1"/>
                </a:solidFill>
              </a:rPr>
              <a:t>Homersfield</a:t>
            </a:r>
            <a:r>
              <a:rPr lang="en-GB" sz="1600" dirty="0">
                <a:solidFill>
                  <a:schemeClr val="bg1"/>
                </a:solidFill>
              </a:rPr>
              <a:t> Bridge (Waveney). However, at Holton Gauging Station (Blyth), scores have dropped below this threshold, suggesting ecological deterioration here due to flow related pressures.</a:t>
            </a:r>
          </a:p>
          <a:p>
            <a:pPr marL="128588" indent="-128588"/>
            <a:endParaRPr lang="en-GB" sz="1600" dirty="0">
              <a:solidFill>
                <a:schemeClr val="bg1"/>
              </a:solidFill>
            </a:endParaRPr>
          </a:p>
          <a:p>
            <a:pPr marL="128588" indent="-128588"/>
            <a:r>
              <a:rPr lang="en-GB" sz="1600" dirty="0">
                <a:solidFill>
                  <a:schemeClr val="bg1"/>
                </a:solidFill>
              </a:rPr>
              <a:t>These </a:t>
            </a:r>
            <a:r>
              <a:rPr lang="en-GB" sz="1600" u="sng" dirty="0">
                <a:solidFill>
                  <a:schemeClr val="bg1"/>
                </a:solidFill>
              </a:rPr>
              <a:t>provisional</a:t>
            </a:r>
            <a:r>
              <a:rPr lang="en-GB" sz="1600" dirty="0">
                <a:solidFill>
                  <a:schemeClr val="bg1"/>
                </a:solidFill>
              </a:rPr>
              <a:t> findings are limited. However, suggest different levels of ecological resilience to recent drought conditions across the ‘Eastern’ sites sampled.</a:t>
            </a:r>
          </a:p>
          <a:p>
            <a:pPr marL="128588" indent="-128588"/>
            <a:endParaRPr lang="en-GB" sz="1600" dirty="0">
              <a:solidFill>
                <a:schemeClr val="bg1"/>
              </a:solidFill>
            </a:endParaRPr>
          </a:p>
          <a:p>
            <a:pPr marL="128588" indent="-128588"/>
            <a:r>
              <a:rPr lang="en-GB" sz="1600" dirty="0">
                <a:solidFill>
                  <a:schemeClr val="bg1"/>
                </a:solidFill>
              </a:rPr>
              <a:t>We will keep colleagues and partners updated as we complete ongoing sample analysis and collect the next round of bi-monthly data from these sites (starting next week). Results from these efforts will clarify trends and identify ecological deterioration with greater confidence.   </a:t>
            </a:r>
          </a:p>
        </p:txBody>
      </p:sp>
    </p:spTree>
    <p:extLst>
      <p:ext uri="{BB962C8B-B14F-4D97-AF65-F5344CB8AC3E}">
        <p14:creationId xmlns:p14="http://schemas.microsoft.com/office/powerpoint/2010/main" val="375779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42EC-5E21-46C3-8A3C-E8FFC59B0E6C}"/>
              </a:ext>
            </a:extLst>
          </p:cNvPr>
          <p:cNvSpPr>
            <a:spLocks noGrp="1"/>
          </p:cNvSpPr>
          <p:nvPr>
            <p:ph type="title"/>
          </p:nvPr>
        </p:nvSpPr>
        <p:spPr>
          <a:xfrm>
            <a:off x="252133" y="990838"/>
            <a:ext cx="7886700" cy="443198"/>
          </a:xfrm>
        </p:spPr>
        <p:txBody>
          <a:bodyPr/>
          <a:lstStyle/>
          <a:p>
            <a:r>
              <a:rPr lang="en-GB" sz="3200" dirty="0">
                <a:solidFill>
                  <a:schemeClr val="accent1"/>
                </a:solidFill>
              </a:rPr>
              <a:t>East Anglia (Essex, Norfolk &amp; Suffolk)</a:t>
            </a:r>
            <a:endParaRPr lang="en-GB" sz="3200" b="1" dirty="0">
              <a:solidFill>
                <a:schemeClr val="accent5">
                  <a:lumMod val="50000"/>
                </a:schemeClr>
              </a:solidFill>
            </a:endParaRPr>
          </a:p>
        </p:txBody>
      </p:sp>
      <p:pic>
        <p:nvPicPr>
          <p:cNvPr id="6" name="Content Placeholder 5">
            <a:extLst>
              <a:ext uri="{FF2B5EF4-FFF2-40B4-BE49-F238E27FC236}">
                <a16:creationId xmlns:a16="http://schemas.microsoft.com/office/drawing/2014/main" id="{8EA348B6-BBC4-4A7C-8C1B-F5B143F06D05}"/>
              </a:ext>
            </a:extLst>
          </p:cNvPr>
          <p:cNvPicPr>
            <a:picLocks noGrp="1" noChangeAspect="1"/>
          </p:cNvPicPr>
          <p:nvPr>
            <p:ph sz="half" idx="1"/>
          </p:nvPr>
        </p:nvPicPr>
        <p:blipFill>
          <a:blip r:embed="rId2"/>
          <a:stretch>
            <a:fillRect/>
          </a:stretch>
        </p:blipFill>
        <p:spPr>
          <a:xfrm>
            <a:off x="442572" y="1985011"/>
            <a:ext cx="8072778" cy="1572458"/>
          </a:xfrm>
        </p:spPr>
      </p:pic>
      <p:pic>
        <p:nvPicPr>
          <p:cNvPr id="8" name="Picture 7">
            <a:extLst>
              <a:ext uri="{FF2B5EF4-FFF2-40B4-BE49-F238E27FC236}">
                <a16:creationId xmlns:a16="http://schemas.microsoft.com/office/drawing/2014/main" id="{6601611A-BA26-49C6-9650-50BF8DCD6CC0}"/>
              </a:ext>
            </a:extLst>
          </p:cNvPr>
          <p:cNvPicPr>
            <a:picLocks noChangeAspect="1"/>
          </p:cNvPicPr>
          <p:nvPr/>
        </p:nvPicPr>
        <p:blipFill>
          <a:blip r:embed="rId3"/>
          <a:stretch>
            <a:fillRect/>
          </a:stretch>
        </p:blipFill>
        <p:spPr>
          <a:xfrm>
            <a:off x="516561" y="3557468"/>
            <a:ext cx="7924800" cy="1540592"/>
          </a:xfrm>
          <a:prstGeom prst="rect">
            <a:avLst/>
          </a:prstGeom>
        </p:spPr>
      </p:pic>
    </p:spTree>
    <p:extLst>
      <p:ext uri="{BB962C8B-B14F-4D97-AF65-F5344CB8AC3E}">
        <p14:creationId xmlns:p14="http://schemas.microsoft.com/office/powerpoint/2010/main" val="209116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0A17-87C4-46A7-A3EB-241295A99097}"/>
              </a:ext>
            </a:extLst>
          </p:cNvPr>
          <p:cNvSpPr>
            <a:spLocks noGrp="1"/>
          </p:cNvSpPr>
          <p:nvPr>
            <p:ph type="title"/>
          </p:nvPr>
        </p:nvSpPr>
        <p:spPr>
          <a:xfrm>
            <a:off x="468313" y="661182"/>
            <a:ext cx="8207375" cy="1052596"/>
          </a:xfrm>
        </p:spPr>
        <p:txBody>
          <a:bodyPr/>
          <a:lstStyle/>
          <a:p>
            <a:r>
              <a:rPr lang="en-GB" sz="3200" dirty="0">
                <a:solidFill>
                  <a:schemeClr val="accent1"/>
                </a:solidFill>
              </a:rPr>
              <a:t>East Anglia (Essex, Norfolk &amp; Suffolk)</a:t>
            </a:r>
            <a:br>
              <a:rPr lang="en-GB" sz="3200" dirty="0">
                <a:solidFill>
                  <a:schemeClr val="accent1"/>
                </a:solidFill>
              </a:rPr>
            </a:br>
            <a:br>
              <a:rPr lang="en-GB" sz="2200" dirty="0">
                <a:solidFill>
                  <a:schemeClr val="accent1"/>
                </a:solidFill>
              </a:rPr>
            </a:br>
            <a:r>
              <a:rPr lang="en-GB" sz="2200" b="1" dirty="0"/>
              <a:t>River Flow Summary </a:t>
            </a:r>
          </a:p>
        </p:txBody>
      </p:sp>
      <p:pic>
        <p:nvPicPr>
          <p:cNvPr id="7" name="Content Placeholder 6">
            <a:extLst>
              <a:ext uri="{FF2B5EF4-FFF2-40B4-BE49-F238E27FC236}">
                <a16:creationId xmlns:a16="http://schemas.microsoft.com/office/drawing/2014/main" id="{BB8447E0-F0EB-4656-A6CB-D4E2B4454635}"/>
              </a:ext>
            </a:extLst>
          </p:cNvPr>
          <p:cNvPicPr>
            <a:picLocks noGrp="1" noChangeAspect="1"/>
          </p:cNvPicPr>
          <p:nvPr>
            <p:ph sz="half" idx="1"/>
          </p:nvPr>
        </p:nvPicPr>
        <p:blipFill>
          <a:blip r:embed="rId2"/>
          <a:stretch>
            <a:fillRect/>
          </a:stretch>
        </p:blipFill>
        <p:spPr>
          <a:xfrm>
            <a:off x="628651" y="2125266"/>
            <a:ext cx="7636328" cy="3156970"/>
          </a:xfrm>
        </p:spPr>
      </p:pic>
    </p:spTree>
    <p:extLst>
      <p:ext uri="{BB962C8B-B14F-4D97-AF65-F5344CB8AC3E}">
        <p14:creationId xmlns:p14="http://schemas.microsoft.com/office/powerpoint/2010/main" val="289678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2C50F-A5CC-437F-A6B5-7BB539DDC7CA}"/>
              </a:ext>
            </a:extLst>
          </p:cNvPr>
          <p:cNvSpPr txBox="1"/>
          <p:nvPr/>
        </p:nvSpPr>
        <p:spPr>
          <a:xfrm>
            <a:off x="438150" y="625719"/>
            <a:ext cx="8267700" cy="1092607"/>
          </a:xfrm>
          <a:prstGeom prst="rect">
            <a:avLst/>
          </a:prstGeom>
          <a:noFill/>
        </p:spPr>
        <p:txBody>
          <a:bodyPr wrap="square" rtlCol="0">
            <a:spAutoFit/>
          </a:bodyPr>
          <a:lstStyle/>
          <a:p>
            <a:r>
              <a:rPr lang="en-GB" sz="3200" b="1" dirty="0">
                <a:solidFill>
                  <a:schemeClr val="accent1"/>
                </a:solidFill>
              </a:rPr>
              <a:t>East Anglia (Essex, Norfolk &amp; Suffolk)</a:t>
            </a:r>
          </a:p>
          <a:p>
            <a:r>
              <a:rPr lang="en-GB" sz="2200" b="1" dirty="0">
                <a:solidFill>
                  <a:schemeClr val="tx2"/>
                </a:solidFill>
                <a:latin typeface="+mj-lt"/>
              </a:rPr>
              <a:t>Groundwater</a:t>
            </a:r>
            <a:r>
              <a:rPr lang="en-GB" sz="3300" b="1" dirty="0">
                <a:solidFill>
                  <a:schemeClr val="accent5">
                    <a:lumMod val="50000"/>
                  </a:schemeClr>
                </a:solidFill>
                <a:latin typeface="+mj-lt"/>
              </a:rPr>
              <a:t> </a:t>
            </a:r>
          </a:p>
        </p:txBody>
      </p:sp>
      <p:pic>
        <p:nvPicPr>
          <p:cNvPr id="5" name="Picture 4">
            <a:extLst>
              <a:ext uri="{FF2B5EF4-FFF2-40B4-BE49-F238E27FC236}">
                <a16:creationId xmlns:a16="http://schemas.microsoft.com/office/drawing/2014/main" id="{3921163B-C1BB-435D-A3CF-FB3FC621476E}"/>
              </a:ext>
            </a:extLst>
          </p:cNvPr>
          <p:cNvPicPr>
            <a:picLocks noChangeAspect="1"/>
          </p:cNvPicPr>
          <p:nvPr/>
        </p:nvPicPr>
        <p:blipFill>
          <a:blip r:embed="rId2"/>
          <a:stretch>
            <a:fillRect/>
          </a:stretch>
        </p:blipFill>
        <p:spPr>
          <a:xfrm>
            <a:off x="614363" y="2021681"/>
            <a:ext cx="7915275" cy="2814638"/>
          </a:xfrm>
          <a:prstGeom prst="rect">
            <a:avLst/>
          </a:prstGeom>
        </p:spPr>
      </p:pic>
    </p:spTree>
    <p:extLst>
      <p:ext uri="{BB962C8B-B14F-4D97-AF65-F5344CB8AC3E}">
        <p14:creationId xmlns:p14="http://schemas.microsoft.com/office/powerpoint/2010/main" val="230344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BE4D-F32F-4A36-A169-99856D881063}"/>
              </a:ext>
            </a:extLst>
          </p:cNvPr>
          <p:cNvSpPr>
            <a:spLocks noGrp="1"/>
          </p:cNvSpPr>
          <p:nvPr>
            <p:ph type="title"/>
          </p:nvPr>
        </p:nvSpPr>
        <p:spPr>
          <a:xfrm>
            <a:off x="590386" y="555134"/>
            <a:ext cx="7400784" cy="1495794"/>
          </a:xfrm>
        </p:spPr>
        <p:txBody>
          <a:bodyPr/>
          <a:lstStyle/>
          <a:p>
            <a:r>
              <a:rPr lang="en-GB" sz="3200" dirty="0">
                <a:solidFill>
                  <a:schemeClr val="accent1"/>
                </a:solidFill>
              </a:rPr>
              <a:t>East Anglia (Essex, Norfolk &amp; Suffolk)</a:t>
            </a:r>
            <a:br>
              <a:rPr lang="en-GB" sz="2200" dirty="0">
                <a:solidFill>
                  <a:schemeClr val="accent1"/>
                </a:solidFill>
              </a:rPr>
            </a:br>
            <a:br>
              <a:rPr lang="en-GB" sz="2200" dirty="0">
                <a:solidFill>
                  <a:schemeClr val="accent5">
                    <a:lumMod val="50000"/>
                  </a:schemeClr>
                </a:solidFill>
              </a:rPr>
            </a:br>
            <a:r>
              <a:rPr lang="en-GB" sz="2200" dirty="0"/>
              <a:t>Flow assessment</a:t>
            </a:r>
          </a:p>
        </p:txBody>
      </p:sp>
      <p:pic>
        <p:nvPicPr>
          <p:cNvPr id="10" name="Content Placeholder 9">
            <a:extLst>
              <a:ext uri="{FF2B5EF4-FFF2-40B4-BE49-F238E27FC236}">
                <a16:creationId xmlns:a16="http://schemas.microsoft.com/office/drawing/2014/main" id="{C23D09B5-FA24-4026-804F-65C73ADFAAA9}"/>
              </a:ext>
            </a:extLst>
          </p:cNvPr>
          <p:cNvPicPr>
            <a:picLocks noGrp="1" noChangeAspect="1"/>
          </p:cNvPicPr>
          <p:nvPr>
            <p:ph sz="half" idx="1"/>
          </p:nvPr>
        </p:nvPicPr>
        <p:blipFill>
          <a:blip r:embed="rId2"/>
          <a:stretch>
            <a:fillRect/>
          </a:stretch>
        </p:blipFill>
        <p:spPr>
          <a:xfrm>
            <a:off x="711959" y="2125266"/>
            <a:ext cx="7279211" cy="3263504"/>
          </a:xfrm>
        </p:spPr>
      </p:pic>
    </p:spTree>
    <p:extLst>
      <p:ext uri="{BB962C8B-B14F-4D97-AF65-F5344CB8AC3E}">
        <p14:creationId xmlns:p14="http://schemas.microsoft.com/office/powerpoint/2010/main" val="155885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462E-6F90-45BB-BEFB-FA60FD9CF7CE}"/>
              </a:ext>
            </a:extLst>
          </p:cNvPr>
          <p:cNvSpPr>
            <a:spLocks noGrp="1"/>
          </p:cNvSpPr>
          <p:nvPr>
            <p:ph type="title"/>
          </p:nvPr>
        </p:nvSpPr>
        <p:spPr/>
        <p:txBody>
          <a:bodyPr>
            <a:normAutofit fontScale="90000"/>
          </a:bodyPr>
          <a:lstStyle/>
          <a:p>
            <a:r>
              <a:rPr lang="en-GB" sz="3600" dirty="0">
                <a:solidFill>
                  <a:schemeClr val="accent1"/>
                </a:solidFill>
              </a:rPr>
              <a:t>East Anglia (Essex, Norfolk &amp; Suffolk)</a:t>
            </a:r>
            <a:endParaRPr lang="en-GB" b="1" dirty="0">
              <a:solidFill>
                <a:schemeClr val="accent5">
                  <a:lumMod val="50000"/>
                </a:schemeClr>
              </a:solidFill>
              <a:cs typeface="Calibri" panose="020F0502020204030204" pitchFamily="34" charset="0"/>
            </a:endParaRPr>
          </a:p>
        </p:txBody>
      </p:sp>
      <p:sp>
        <p:nvSpPr>
          <p:cNvPr id="3" name="Content Placeholder 2">
            <a:extLst>
              <a:ext uri="{FF2B5EF4-FFF2-40B4-BE49-F238E27FC236}">
                <a16:creationId xmlns:a16="http://schemas.microsoft.com/office/drawing/2014/main" id="{89B55BC5-4436-40EF-99D3-7D772BDCC8DF}"/>
              </a:ext>
            </a:extLst>
          </p:cNvPr>
          <p:cNvSpPr>
            <a:spLocks noGrp="1"/>
          </p:cNvSpPr>
          <p:nvPr>
            <p:ph sz="half" idx="1"/>
          </p:nvPr>
        </p:nvSpPr>
        <p:spPr>
          <a:xfrm>
            <a:off x="628650" y="2226469"/>
            <a:ext cx="7943850" cy="3263504"/>
          </a:xfrm>
        </p:spPr>
        <p:txBody>
          <a:bodyPr>
            <a:normAutofit fontScale="92500" lnSpcReduction="20000"/>
          </a:bodyPr>
          <a:lstStyle/>
          <a:p>
            <a:r>
              <a:rPr lang="en-GB" dirty="0">
                <a:solidFill>
                  <a:schemeClr val="bg1"/>
                </a:solidFill>
              </a:rPr>
              <a:t>Spray Irrigation Restrictions</a:t>
            </a:r>
          </a:p>
          <a:p>
            <a:endParaRPr lang="en-GB" dirty="0">
              <a:solidFill>
                <a:schemeClr val="bg1"/>
              </a:solidFill>
            </a:endParaRPr>
          </a:p>
          <a:p>
            <a:r>
              <a:rPr lang="en-GB" dirty="0">
                <a:solidFill>
                  <a:schemeClr val="bg1"/>
                </a:solidFill>
              </a:rPr>
              <a:t>EA Support Scheme Operation</a:t>
            </a:r>
          </a:p>
          <a:p>
            <a:pPr lvl="1"/>
            <a:r>
              <a:rPr lang="en-GB" dirty="0">
                <a:solidFill>
                  <a:schemeClr val="bg1"/>
                </a:solidFill>
              </a:rPr>
              <a:t>Waveney </a:t>
            </a:r>
          </a:p>
          <a:p>
            <a:pPr lvl="1"/>
            <a:r>
              <a:rPr lang="en-GB" dirty="0">
                <a:solidFill>
                  <a:schemeClr val="bg1"/>
                </a:solidFill>
              </a:rPr>
              <a:t>Deben </a:t>
            </a:r>
          </a:p>
          <a:p>
            <a:pPr lvl="1"/>
            <a:r>
              <a:rPr lang="en-GB" dirty="0">
                <a:solidFill>
                  <a:schemeClr val="bg1"/>
                </a:solidFill>
              </a:rPr>
              <a:t>Brett </a:t>
            </a:r>
          </a:p>
          <a:p>
            <a:pPr marL="685800" lvl="2"/>
            <a:endParaRPr lang="en-GB" dirty="0">
              <a:solidFill>
                <a:schemeClr val="bg1"/>
              </a:solidFill>
            </a:endParaRPr>
          </a:p>
          <a:p>
            <a:r>
              <a:rPr lang="en-GB" dirty="0">
                <a:solidFill>
                  <a:schemeClr val="bg1"/>
                </a:solidFill>
              </a:rPr>
              <a:t>Forward look – assessment work for risk of drought next year </a:t>
            </a:r>
          </a:p>
          <a:p>
            <a:pPr lvl="1"/>
            <a:endParaRPr lang="en-GB" dirty="0"/>
          </a:p>
        </p:txBody>
      </p:sp>
    </p:spTree>
    <p:extLst>
      <p:ext uri="{BB962C8B-B14F-4D97-AF65-F5344CB8AC3E}">
        <p14:creationId xmlns:p14="http://schemas.microsoft.com/office/powerpoint/2010/main" val="39506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280FC6-A5A0-49F5-ABD5-B70D3D813296}"/>
              </a:ext>
            </a:extLst>
          </p:cNvPr>
          <p:cNvSpPr>
            <a:spLocks noGrp="1"/>
          </p:cNvSpPr>
          <p:nvPr>
            <p:ph type="title"/>
          </p:nvPr>
        </p:nvSpPr>
        <p:spPr/>
        <p:txBody>
          <a:bodyPr>
            <a:normAutofit fontScale="90000"/>
          </a:bodyPr>
          <a:lstStyle/>
          <a:p>
            <a:r>
              <a:rPr lang="en-GB" dirty="0">
                <a:solidFill>
                  <a:schemeClr val="accent1"/>
                </a:solidFill>
              </a:rPr>
              <a:t>East Anglia (Cambs &amp; Beds)</a:t>
            </a:r>
            <a:br>
              <a:rPr lang="en-GB" sz="2400" dirty="0">
                <a:solidFill>
                  <a:schemeClr val="accent1"/>
                </a:solidFill>
              </a:rPr>
            </a:br>
            <a:br>
              <a:rPr lang="en-GB" sz="2400" dirty="0"/>
            </a:br>
            <a:r>
              <a:rPr lang="en-GB" sz="2400" dirty="0"/>
              <a:t>Rainfall up to the end of August </a:t>
            </a:r>
          </a:p>
        </p:txBody>
      </p:sp>
      <p:pic>
        <p:nvPicPr>
          <p:cNvPr id="9" name="Picture 8">
            <a:extLst>
              <a:ext uri="{FF2B5EF4-FFF2-40B4-BE49-F238E27FC236}">
                <a16:creationId xmlns:a16="http://schemas.microsoft.com/office/drawing/2014/main" id="{BBCD3B04-39B3-46D9-833E-291265C5EF7C}"/>
              </a:ext>
            </a:extLst>
          </p:cNvPr>
          <p:cNvPicPr>
            <a:picLocks noChangeAspect="1"/>
          </p:cNvPicPr>
          <p:nvPr/>
        </p:nvPicPr>
        <p:blipFill>
          <a:blip r:embed="rId3"/>
          <a:stretch>
            <a:fillRect/>
          </a:stretch>
        </p:blipFill>
        <p:spPr>
          <a:xfrm>
            <a:off x="628651" y="1835883"/>
            <a:ext cx="4122965" cy="2169754"/>
          </a:xfrm>
          <a:prstGeom prst="rect">
            <a:avLst/>
          </a:prstGeom>
        </p:spPr>
      </p:pic>
      <p:pic>
        <p:nvPicPr>
          <p:cNvPr id="11" name="Picture 10">
            <a:extLst>
              <a:ext uri="{FF2B5EF4-FFF2-40B4-BE49-F238E27FC236}">
                <a16:creationId xmlns:a16="http://schemas.microsoft.com/office/drawing/2014/main" id="{905A01AF-5F60-48EF-8AA3-A95E349958D8}"/>
              </a:ext>
            </a:extLst>
          </p:cNvPr>
          <p:cNvPicPr>
            <a:picLocks noChangeAspect="1"/>
          </p:cNvPicPr>
          <p:nvPr/>
        </p:nvPicPr>
        <p:blipFill>
          <a:blip r:embed="rId4"/>
          <a:stretch>
            <a:fillRect/>
          </a:stretch>
        </p:blipFill>
        <p:spPr>
          <a:xfrm>
            <a:off x="4751616" y="1835883"/>
            <a:ext cx="4143445" cy="2169754"/>
          </a:xfrm>
          <a:prstGeom prst="rect">
            <a:avLst/>
          </a:prstGeom>
        </p:spPr>
      </p:pic>
      <p:pic>
        <p:nvPicPr>
          <p:cNvPr id="14" name="Picture 13">
            <a:extLst>
              <a:ext uri="{FF2B5EF4-FFF2-40B4-BE49-F238E27FC236}">
                <a16:creationId xmlns:a16="http://schemas.microsoft.com/office/drawing/2014/main" id="{B8C5300C-325C-499B-AC2D-83BCCFC20F4A}"/>
              </a:ext>
            </a:extLst>
          </p:cNvPr>
          <p:cNvPicPr>
            <a:picLocks noChangeAspect="1"/>
          </p:cNvPicPr>
          <p:nvPr/>
        </p:nvPicPr>
        <p:blipFill>
          <a:blip r:embed="rId5"/>
          <a:stretch>
            <a:fillRect/>
          </a:stretch>
        </p:blipFill>
        <p:spPr>
          <a:xfrm>
            <a:off x="628650" y="4074631"/>
            <a:ext cx="7201288" cy="1652276"/>
          </a:xfrm>
          <a:prstGeom prst="rect">
            <a:avLst/>
          </a:prstGeom>
        </p:spPr>
      </p:pic>
    </p:spTree>
    <p:extLst>
      <p:ext uri="{BB962C8B-B14F-4D97-AF65-F5344CB8AC3E}">
        <p14:creationId xmlns:p14="http://schemas.microsoft.com/office/powerpoint/2010/main" val="292363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EE6D-06CB-4E86-B143-9764752DDAD7}"/>
              </a:ext>
            </a:extLst>
          </p:cNvPr>
          <p:cNvSpPr>
            <a:spLocks noGrp="1"/>
          </p:cNvSpPr>
          <p:nvPr>
            <p:ph type="title"/>
          </p:nvPr>
        </p:nvSpPr>
        <p:spPr>
          <a:xfrm>
            <a:off x="485598" y="469913"/>
            <a:ext cx="7886700" cy="1052596"/>
          </a:xfrm>
        </p:spPr>
        <p:txBody>
          <a:bodyPr/>
          <a:lstStyle/>
          <a:p>
            <a:r>
              <a:rPr lang="en-GB" sz="3200" dirty="0">
                <a:solidFill>
                  <a:schemeClr val="accent1"/>
                </a:solidFill>
              </a:rPr>
              <a:t>East Anglia (Cambs &amp; Beds)</a:t>
            </a:r>
            <a:br>
              <a:rPr lang="en-GB" sz="2200" dirty="0">
                <a:solidFill>
                  <a:schemeClr val="accent1"/>
                </a:solidFill>
              </a:rPr>
            </a:br>
            <a:br>
              <a:rPr lang="en-GB" sz="2200" dirty="0"/>
            </a:br>
            <a:r>
              <a:rPr lang="en-GB" sz="2200" dirty="0"/>
              <a:t>Rainfall in September</a:t>
            </a:r>
          </a:p>
        </p:txBody>
      </p:sp>
      <p:pic>
        <p:nvPicPr>
          <p:cNvPr id="5" name="Picture 4">
            <a:extLst>
              <a:ext uri="{FF2B5EF4-FFF2-40B4-BE49-F238E27FC236}">
                <a16:creationId xmlns:a16="http://schemas.microsoft.com/office/drawing/2014/main" id="{C480AF1A-7F8E-4D6E-9A98-94EBE7D70DA5}"/>
              </a:ext>
            </a:extLst>
          </p:cNvPr>
          <p:cNvPicPr>
            <a:picLocks noChangeAspect="1"/>
          </p:cNvPicPr>
          <p:nvPr/>
        </p:nvPicPr>
        <p:blipFill>
          <a:blip r:embed="rId2"/>
          <a:stretch>
            <a:fillRect/>
          </a:stretch>
        </p:blipFill>
        <p:spPr>
          <a:xfrm>
            <a:off x="168950" y="1973563"/>
            <a:ext cx="8519996" cy="1198262"/>
          </a:xfrm>
          <a:prstGeom prst="rect">
            <a:avLst/>
          </a:prstGeom>
        </p:spPr>
      </p:pic>
      <p:pic>
        <p:nvPicPr>
          <p:cNvPr id="7" name="Picture 6">
            <a:extLst>
              <a:ext uri="{FF2B5EF4-FFF2-40B4-BE49-F238E27FC236}">
                <a16:creationId xmlns:a16="http://schemas.microsoft.com/office/drawing/2014/main" id="{263D6BB4-7623-4078-8D2E-548790F707BE}"/>
              </a:ext>
            </a:extLst>
          </p:cNvPr>
          <p:cNvPicPr>
            <a:picLocks noChangeAspect="1"/>
          </p:cNvPicPr>
          <p:nvPr/>
        </p:nvPicPr>
        <p:blipFill>
          <a:blip r:embed="rId3"/>
          <a:stretch>
            <a:fillRect/>
          </a:stretch>
        </p:blipFill>
        <p:spPr>
          <a:xfrm>
            <a:off x="168949" y="3171825"/>
            <a:ext cx="8546365" cy="1997393"/>
          </a:xfrm>
          <a:prstGeom prst="rect">
            <a:avLst/>
          </a:prstGeom>
        </p:spPr>
      </p:pic>
    </p:spTree>
    <p:extLst>
      <p:ext uri="{BB962C8B-B14F-4D97-AF65-F5344CB8AC3E}">
        <p14:creationId xmlns:p14="http://schemas.microsoft.com/office/powerpoint/2010/main" val="154392884"/>
      </p:ext>
    </p:extLst>
  </p:cSld>
  <p:clrMapOvr>
    <a:masterClrMapping/>
  </p:clrMapOvr>
</p:sld>
</file>

<file path=ppt/theme/theme1.xml><?xml version="1.0" encoding="utf-8"?>
<a:theme xmlns:a="http://schemas.openxmlformats.org/drawingml/2006/main" name="HM0870-corporate-slides">
  <a:themeElements>
    <a:clrScheme name="EA PPT">
      <a:dk1>
        <a:srgbClr val="F8F8F8"/>
      </a:dk1>
      <a:lt1>
        <a:srgbClr val="2F2F2F"/>
      </a:lt1>
      <a:dk2>
        <a:srgbClr val="00AF41"/>
      </a:dk2>
      <a:lt2>
        <a:srgbClr val="034B89"/>
      </a:lt2>
      <a:accent1>
        <a:srgbClr val="00AF41"/>
      </a:accent1>
      <a:accent2>
        <a:srgbClr val="034B89"/>
      </a:accent2>
      <a:accent3>
        <a:srgbClr val="B2C326"/>
      </a:accent3>
      <a:accent4>
        <a:srgbClr val="54BCE7"/>
      </a:accent4>
      <a:accent5>
        <a:srgbClr val="D95F15"/>
      </a:accent5>
      <a:accent6>
        <a:srgbClr val="2F2F2F"/>
      </a:accent6>
      <a:hlink>
        <a:srgbClr val="034B89"/>
      </a:hlink>
      <a:folHlink>
        <a:srgbClr val="D95F15"/>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99_13_SD17" id="{F2D44BD8-2340-4C4A-80D4-BDF02253D4DE}" vid="{E30F301A-14EC-4B46-8C1B-7B032B8A1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Template - Document - PowerPoint" ma:contentTypeID="0x010100D5A45896ADA143F9BF5F69E7D3C3FE4B00DA008D50AAE045838540FF582C3D468B00A1F7266454B30C4DBB103FFDCDBCB00B" ma:contentTypeVersion="106" ma:contentTypeDescription="Templates are documents for staff to complete, includes forms." ma:contentTypeScope="" ma:versionID="c50899daa227489b2305faba980caa06">
  <xsd:schema xmlns:xsd="http://www.w3.org/2001/XMLSchema" xmlns:xs="http://www.w3.org/2001/XMLSchema" xmlns:p="http://schemas.microsoft.com/office/2006/metadata/properties" xmlns:ns1="http://schemas.microsoft.com/sharepoint/v3" xmlns:ns2="44ba428f-c30f-44c8-8eab-a30b7390a267" xmlns:ns3="c78a0cd0-2680-45d0-a254-38b105a1c2de" targetNamespace="http://schemas.microsoft.com/office/2006/metadata/properties" ma:root="true" ma:fieldsID="f5d90f17f618940f4340f306a3c24771" ns1:_="" ns2:_="" ns3:_="">
    <xsd:import namespace="http://schemas.microsoft.com/sharepoint/v3"/>
    <xsd:import namespace="44ba428f-c30f-44c8-8eab-a30b7390a267"/>
    <xsd:import namespace="c78a0cd0-2680-45d0-a254-38b105a1c2de"/>
    <xsd:element name="properties">
      <xsd:complexType>
        <xsd:sequence>
          <xsd:element name="documentManagement">
            <xsd:complexType>
              <xsd:all>
                <xsd:element ref="ns1:ContentCloud_SRO" minOccurs="0"/>
                <xsd:element ref="ns1:ContentCloud_DocumentTitleLink" minOccurs="0"/>
                <xsd:element ref="ns1:ContentCloud_Author" minOccurs="0"/>
                <xsd:element ref="ns1:ContentCloud_Contributors" minOccurs="0"/>
                <xsd:element ref="ns1:ContentCloud_PublishDate" minOccurs="0"/>
                <xsd:element ref="ns1:ContentCloud_Coverage" minOccurs="0"/>
                <xsd:element ref="ns1:ContentCloud_Language" minOccurs="0"/>
                <xsd:element ref="ns1:ContentCloud_LastReviewedOnDate" minOccurs="0"/>
                <xsd:element ref="ns1:ContentCloud_ScheduledReviewDate" minOccurs="0"/>
                <xsd:element ref="ns1:ContentCloud_ScheduledReviewedBy" minOccurs="0"/>
                <xsd:element ref="ns1:ContentCloud_UpdateNotice" minOccurs="0"/>
                <xsd:element ref="ns1:ContentCloud_Description" minOccurs="0"/>
                <xsd:element ref="ns1:ContentCloud_Reference" minOccurs="0"/>
                <xsd:element ref="ns1:ContentCloud_LegacyReference" minOccurs="0"/>
                <xsd:element ref="ns1:ContentCloud_TemplateVersion" minOccurs="0"/>
                <xsd:element ref="ns1:ContentCloud_FormatType" minOccurs="0"/>
                <xsd:element ref="ns1:ContentCloud_SecurityMarking" minOccurs="0"/>
                <xsd:element ref="ns1:ContentCloud_ScheduledReviewType" minOccurs="0"/>
                <xsd:element ref="ns1:ContentCloud_ChangeType" minOccurs="0"/>
                <xsd:element ref="ns1:ContentCloud_RiskLevel" minOccurs="0"/>
                <xsd:element ref="ns1:ContentCloud_Status" minOccurs="0"/>
                <xsd:element ref="ns1:ContentCloud_WithdrawnBy" minOccurs="0"/>
                <xsd:element ref="ns1:ContentCloud_WithdrawnDate" minOccurs="0"/>
                <xsd:element ref="ns1:ContentCloud_WithdrawNotice" minOccurs="0"/>
                <xsd:element ref="ns1:ContentCloud_Rating" minOccurs="0"/>
                <xsd:element ref="ns1:ContentCloud_RatingsCount" minOccurs="0"/>
                <xsd:element ref="ns2:ContentCloud_OrganisationString" minOccurs="0"/>
                <xsd:element ref="ns1:ContentCloud_PrimaryContact" minOccurs="0"/>
                <xsd:element ref="ns1:ContentCloud_Approvers" minOccurs="0"/>
                <xsd:element ref="ns1:ContentCloud_OtherApprovers" minOccurs="0"/>
                <xsd:element ref="ns1:ContentCloud_ContentAssurer" minOccurs="0"/>
                <xsd:element ref="ns1:ContentCloud_MetadataItemId" minOccurs="0"/>
                <xsd:element ref="ns1:ContentCloud_Audiences" minOccurs="0"/>
                <xsd:element ref="ns2:ContentCloud_RelatedSites" minOccurs="0"/>
                <xsd:element ref="ns1:ContentCloud_Approver1" minOccurs="0"/>
                <xsd:element ref="ns1:ContentCloud_ApprovedDate1" minOccurs="0"/>
                <xsd:element ref="ns1:ContentCloud_ApproverJobTitle1" minOccurs="0"/>
                <xsd:element ref="ns1:ContentCloud_ApprOrganisation1" minOccurs="0"/>
                <xsd:element ref="ns1:ContentCloud_ApproverComment1" minOccurs="0"/>
                <xsd:element ref="ns1:ContentCloud_Approver2" minOccurs="0"/>
                <xsd:element ref="ns1:ContentCloud_ApprovedDate2" minOccurs="0"/>
                <xsd:element ref="ns1:ContentCloud_ApproverJobTitle2" minOccurs="0"/>
                <xsd:element ref="ns1:ContentCloud_ApprOrganisation2" minOccurs="0"/>
                <xsd:element ref="ns1:ContentCloud_ApproverComment2" minOccurs="0"/>
                <xsd:element ref="ns1:ContentCloud_Approver3" minOccurs="0"/>
                <xsd:element ref="ns1:ContentCloud_ApprovedDate3" minOccurs="0"/>
                <xsd:element ref="ns1:ContentCloud_ApproverJobTitle3" minOccurs="0"/>
                <xsd:element ref="ns1:ContentCloud_ApprOrganisation3" minOccurs="0"/>
                <xsd:element ref="ns1:ContentCloud_ApproverComment3" minOccurs="0"/>
                <xsd:element ref="ns1:ContentCloud_Approver4" minOccurs="0"/>
                <xsd:element ref="ns1:ContentCloud_ApprovedDate4" minOccurs="0"/>
                <xsd:element ref="ns1:ContentCloud_ApproverJobTitle4" minOccurs="0"/>
                <xsd:element ref="ns1:ContentCloud_ApprOrganisation4" minOccurs="0"/>
                <xsd:element ref="ns1:ContentCloud_ApproverComment4" minOccurs="0"/>
                <xsd:element ref="ns1:ContentCloud_Approver5" minOccurs="0"/>
                <xsd:element ref="ns1:ContentCloud_ApprovedDate5" minOccurs="0"/>
                <xsd:element ref="ns1:ContentCloud_ApproverJobTitle5" minOccurs="0"/>
                <xsd:element ref="ns1:ContentCloud_ApprOrganisation5" minOccurs="0"/>
                <xsd:element ref="ns1:ContentCloud_ApproverComment5" minOccurs="0"/>
                <xsd:element ref="ns1:ContentCloud_AssurerComment" minOccurs="0"/>
                <xsd:element ref="ns1:ContentCloud_WithdrawnReason" minOccurs="0"/>
                <xsd:element ref="ns1:ContentCloud_Keywords" minOccurs="0"/>
                <xsd:element ref="ns1:ContentCloud_CommentToApprover" minOccurs="0"/>
                <xsd:element ref="ns1:ContentCloud_PublishOnApproval" minOccurs="0"/>
                <xsd:element ref="ns1:ContentCloud_UpdatesNumber" minOccurs="0"/>
                <xsd:element ref="ns1:ContentCloud_MetadataCTypeName" minOccurs="0"/>
                <xsd:element ref="ns1:ContentCloud_SubmitDate" minOccurs="0"/>
                <xsd:element ref="ns1:ContentCloud_ContributorIds" minOccurs="0"/>
                <xsd:element ref="ns1:ContentCloud_PrimaryContactIds" minOccurs="0"/>
                <xsd:element ref="ns1:ContentCloud_WithdrawOnApproval" minOccurs="0"/>
                <xsd:element ref="ns1:ContentCloud_ConsolidatedUrl" minOccurs="0"/>
                <xsd:element ref="ns1:ContentCloud_TempExtDate" minOccurs="0"/>
                <xsd:element ref="ns1:ContentCloud_SharedWith" minOccurs="0"/>
                <xsd:element ref="ns1:ContentCloud_Duration" minOccurs="0"/>
                <xsd:element ref="ns1:ContentCloud_Submitter" minOccurs="0"/>
                <xsd:element ref="ns1:ContentCloud_LegacyDetails" minOccurs="0"/>
                <xsd:element ref="ns1:ContentCloud_TEDBeforeSRD" minOccurs="0"/>
                <xsd:element ref="ns1:ContentCloud_Migrated" minOccurs="0"/>
                <xsd:element ref="ns1:ContentCloud_ReceivedFrom" minOccurs="0"/>
                <xsd:element ref="ns1:ContentCloud_NewDraftNumber" minOccurs="0"/>
                <xsd:element ref="ns1:PublishingExpirationDate" minOccurs="0"/>
                <xsd:element ref="ns1:_dlc_Exempt" minOccurs="0"/>
                <xsd:element ref="ns3:DLCPolicyLabelValue" minOccurs="0"/>
                <xsd:element ref="ns3:DLCPolicyLabelClientValue" minOccurs="0"/>
                <xsd:element ref="ns3:DLCPolicyLabelLock" minOccurs="0"/>
                <xsd:element ref="ns2:_dlc_DocId" minOccurs="0"/>
                <xsd:element ref="ns2:_dlc_DocIdUrl" minOccurs="0"/>
                <xsd:element ref="ns2:_dlc_DocIdPersistId"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ntentCloud_SRO" ma:index="0" nillable="true" ma:displayName="Senior Responsible Owner (SRO)" ma:description="Senior Responsible Owner (SRO)" ma:indexed="true" ma:internalName="ContentCloud_SR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DocumentTitleLink" ma:index="1" nillable="true" ma:displayName="Title" ma:format="Hyperlink" ma:internalName="ContentCloud_DocumentTitleLink">
      <xsd:complexType>
        <xsd:complexContent>
          <xsd:extension base="dms:URL">
            <xsd:sequence>
              <xsd:element name="Url" type="dms:ValidUrl" minOccurs="0" nillable="true"/>
              <xsd:element name="Description" type="xsd:string" nillable="true"/>
            </xsd:sequence>
          </xsd:extension>
        </xsd:complexContent>
      </xsd:complexType>
    </xsd:element>
    <xsd:element name="ContentCloud_Author" ma:index="2" nillable="true" ma:displayName="Author" ma:description="Document Author" ma:indexed="true" ma:internalName="ContentCloud_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Contributors" ma:index="3" nillable="true" ma:displayName="Contributor(s)" ma:description="Document Author" ma:internalName="ContentCloud_Contributo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PublishDate" ma:index="4" nillable="true" ma:displayName="Publish date" ma:description="Publish date" ma:format="DateOnly" ma:indexed="true" ma:internalName="ContentCloud_PublishDate">
      <xsd:simpleType>
        <xsd:restriction base="dms:DateTime"/>
      </xsd:simpleType>
    </xsd:element>
    <xsd:element name="ContentCloud_Coverage" ma:index="5" nillable="true" ma:displayName="Coverage" ma:description="" ma:internalName="ContentCloud_Coverage">
      <xsd:complexType>
        <xsd:complexContent>
          <xsd:extension base="dms:MultiChoice">
            <xsd:sequence>
              <xsd:element name="Value" maxOccurs="unbounded" minOccurs="0" nillable="true">
                <xsd:simpleType>
                  <xsd:restriction base="dms:Choice">
                    <xsd:enumeration value="England"/>
                    <xsd:enumeration value="Scotland"/>
                    <xsd:enumeration value="Wales"/>
                  </xsd:restriction>
                </xsd:simpleType>
              </xsd:element>
            </xsd:sequence>
          </xsd:extension>
        </xsd:complexContent>
      </xsd:complexType>
    </xsd:element>
    <xsd:element name="ContentCloud_Language" ma:index="6" nillable="true" ma:displayName="Language" ma:description="" ma:internalName="ContentCloud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ContentCloud_LastReviewedOnDate" ma:index="7" nillable="true" ma:displayName="Last reviewed on" ma:description="Last Reviewed On" ma:format="DateOnly" ma:internalName="ContentCloud_LastReviewedOnDate">
      <xsd:simpleType>
        <xsd:restriction base="dms:DateTime"/>
      </xsd:simpleType>
    </xsd:element>
    <xsd:element name="ContentCloud_ScheduledReviewDate" ma:index="8" nillable="true" ma:displayName="Scheduled review date" ma:description="This is the date that the review date was changed or last reviewed" ma:format="DateOnly" ma:indexed="true" ma:internalName="ContentCloud_ScheduledReviewDate">
      <xsd:simpleType>
        <xsd:restriction base="dms:DateTime"/>
      </xsd:simpleType>
    </xsd:element>
    <xsd:element name="ContentCloud_ScheduledReviewedBy" ma:index="9" nillable="true" ma:displayName="Scheduled reviewed by" ma:description="Scheduled Reviewed By" ma:internalName="ContentCloud_Scheduled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UpdateNotice" ma:index="10" nillable="true" ma:displayName="Update notice" ma:description="Why the content has been replaced, e.g. whats changed between versions." ma:internalName="ContentCloud_UpdateNotice">
      <xsd:simpleType>
        <xsd:restriction base="dms:Text">
          <xsd:maxLength value="255"/>
        </xsd:restriction>
      </xsd:simpleType>
    </xsd:element>
    <xsd:element name="ContentCloud_Description" ma:index="11" nillable="true" ma:displayName="Description" ma:internalName="ContentCloud_Description">
      <xsd:simpleType>
        <xsd:restriction base="dms:Text">
          <xsd:maxLength value="140"/>
        </xsd:restriction>
      </xsd:simpleType>
    </xsd:element>
    <xsd:element name="ContentCloud_Reference" ma:index="12" nillable="true" ma:displayName="Reference" ma:description="A sequential, unchangable reference number with a prefix, starting at a configurable value on settings list." ma:indexed="true" ma:internalName="ContentCloud_Reference">
      <xsd:simpleType>
        <xsd:restriction base="dms:Text">
          <xsd:maxLength value="255"/>
        </xsd:restriction>
      </xsd:simpleType>
    </xsd:element>
    <xsd:element name="ContentCloud_LegacyReference" ma:index="13" nillable="true" ma:displayName="Legacy reference" ma:description="" ma:internalName="ContentCloud_LegacyReference">
      <xsd:simpleType>
        <xsd:restriction base="dms:Note"/>
      </xsd:simpleType>
    </xsd:element>
    <xsd:element name="ContentCloud_TemplateVersion" ma:index="14" nillable="true" ma:displayName="Template version" ma:description="To show which version of the template that content is using." ma:internalName="ContentCloud_TemplateVersion">
      <xsd:simpleType>
        <xsd:restriction base="dms:Text">
          <xsd:maxLength value="255"/>
        </xsd:restriction>
      </xsd:simpleType>
    </xsd:element>
    <xsd:element name="ContentCloud_FormatType" ma:index="15" nillable="true" ma:displayName="Format type" ma:description="" ma:format="Dropdown" ma:indexed="true" ma:internalName="ContentCloud_FormatType">
      <xsd:simpleType>
        <xsd:restriction base="dms:Choice">
          <xsd:enumeration value="Word document"/>
          <xsd:enumeration value="Excel spreadsheet"/>
          <xsd:enumeration value="PowerPoint presentation"/>
          <xsd:enumeration value="Webpage text"/>
          <xsd:enumeration value="Video"/>
          <xsd:enumeration value="Other"/>
        </xsd:restriction>
      </xsd:simpleType>
    </xsd:element>
    <xsd:element name="ContentCloud_SecurityMarking" ma:index="16" nillable="true" ma:displayName="Security marking" ma:description="" ma:format="Dropdown" ma:internalName="ContentCloud_SecurityMarking">
      <xsd:simpleType>
        <xsd:union memberTypes="dms:Text">
          <xsd:simpleType>
            <xsd:restriction base="dms:Choice">
              <xsd:enumeration value="OFFICIAL"/>
              <xsd:enumeration value="OFFICIAL-SENSITIVE"/>
            </xsd:restriction>
          </xsd:simpleType>
        </xsd:union>
      </xsd:simpleType>
    </xsd:element>
    <xsd:element name="ContentCloud_ScheduledReviewType" ma:index="17" nillable="true" ma:displayName="Scheduled review type" ma:description="" ma:format="Dropdown" ma:internalName="ContentCloud_ScheduledReviewType">
      <xsd:simpleType>
        <xsd:restriction base="dms:Choice">
          <xsd:enumeration value="Reviewed - no changes"/>
          <xsd:enumeration value="Reviewed - changes made"/>
        </xsd:restriction>
      </xsd:simpleType>
    </xsd:element>
    <xsd:element name="ContentCloud_ChangeType" ma:index="18" nillable="true" ma:displayName="Change type" ma:description="" ma:format="Dropdown" ma:internalName="ContentCloud_ChangeType">
      <xsd:simpleType>
        <xsd:restriction base="dms:Choice">
          <xsd:enumeration value="New - no change"/>
          <xsd:enumeration value="Major"/>
          <xsd:enumeration value="Minor"/>
          <xsd:enumeration value="Very Minor"/>
        </xsd:restriction>
      </xsd:simpleType>
    </xsd:element>
    <xsd:element name="ContentCloud_RiskLevel" ma:index="19" nillable="true" ma:displayName="Risk level" ma:description="" ma:format="Dropdown" ma:internalName="ContentCloud_RiskLevel">
      <xsd:simpleType>
        <xsd:restriction base="dms:Choice">
          <xsd:enumeration value="Very High"/>
          <xsd:enumeration value="High"/>
          <xsd:enumeration value="Medium"/>
          <xsd:enumeration value="Low"/>
          <xsd:enumeration value="Very Low"/>
        </xsd:restriction>
      </xsd:simpleType>
    </xsd:element>
    <xsd:element name="ContentCloud_Status" ma:index="20" nillable="true" ma:displayName="Status" ma:description="" ma:format="Dropdown" ma:indexed="true" ma:internalName="ContentCloud_Status">
      <xsd:simpleType>
        <xsd:restriction base="dms:Choice">
          <xsd:enumeration value="Draft"/>
          <xsd:enumeration value="Pending assurance"/>
          <xsd:enumeration value="Pending approval"/>
          <xsd:enumeration value="Final"/>
          <xsd:enumeration value="Pending scheduled publication"/>
          <xsd:enumeration value="Pending external upload"/>
          <xsd:enumeration value="Pending external withdraw"/>
          <xsd:enumeration value="Pending approval for withdrawal"/>
          <xsd:enumeration value="Withdrawn"/>
          <xsd:enumeration value="Pending scheduled withdrawal"/>
        </xsd:restriction>
      </xsd:simpleType>
    </xsd:element>
    <xsd:element name="ContentCloud_WithdrawnBy" ma:index="21" nillable="true" ma:displayName="Withdrawn by" ma:description="" ma:internalName="ContentCloud_Withdrawn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WithdrawnDate" ma:index="22" nillable="true" ma:displayName="Withdrawn date" ma:description="" ma:format="DateOnly" ma:internalName="ContentCloud_WithdrawnDate">
      <xsd:simpleType>
        <xsd:restriction base="dms:DateTime"/>
      </xsd:simpleType>
    </xsd:element>
    <xsd:element name="ContentCloud_WithdrawNotice" ma:index="23" nillable="true" ma:displayName="Withdraw notice" ma:description="Why the content has been withdrawn. If the content has been merged into another document then they will only place a link here." ma:internalName="ContentCloud_WithdrawNotice">
      <xsd:simpleType>
        <xsd:restriction base="dms:Text">
          <xsd:maxLength value="255"/>
        </xsd:restriction>
      </xsd:simpleType>
    </xsd:element>
    <xsd:element name="ContentCloud_Rating" ma:index="24" nillable="true" ma:displayName="Rating" ma:decimals="1" ma:description="" ma:internalName="ContentCloud_Rating">
      <xsd:simpleType>
        <xsd:restriction base="dms:Number">
          <xsd:maxInclusive value="5"/>
          <xsd:minInclusive value="0"/>
        </xsd:restriction>
      </xsd:simpleType>
    </xsd:element>
    <xsd:element name="ContentCloud_RatingsCount" ma:index="25" nillable="true" ma:displayName="Ratings count" ma:decimals="0" ma:description="" ma:internalName="ContentCloud_RatingsCount">
      <xsd:simpleType>
        <xsd:restriction base="dms:Number">
          <xsd:minInclusive value="0"/>
        </xsd:restriction>
      </xsd:simpleType>
    </xsd:element>
    <xsd:element name="ContentCloud_PrimaryContact" ma:index="27" nillable="true" ma:displayName="Primary contact" ma:description="" ma:internalName="ContentCloud_Primary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rs" ma:index="28" nillable="true" ma:displayName="Approvers" ma:description="" ma:internalName="ContentCloud_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OtherApprovers" ma:index="29" nillable="true" ma:displayName="Other approvers" ma:description="" ma:internalName="ContentCloud_Other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ContentAssurer" ma:index="30" nillable="true" ma:displayName="Content assurer" ma:description="" ma:indexed="true" ma:internalName="ContentCloud_ContentAssur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MetadataItemId" ma:index="31" nillable="true" ma:displayName="Document metadata item id" ma:description="Unique id of the Content Cloud document metadata item." ma:indexed="true" ma:internalName="ContentCloud_MetadataItemId">
      <xsd:simpleType>
        <xsd:restriction base="dms:Number"/>
      </xsd:simpleType>
    </xsd:element>
    <xsd:element name="ContentCloud_Audiences" ma:index="32" nillable="true" ma:displayName="Audience" ma:description="" ma:internalName="ContentCloud_Audiences">
      <xsd:complexType>
        <xsd:complexContent>
          <xsd:extension base="dms:MultiChoice">
            <xsd:sequence>
              <xsd:element name="Value" maxOccurs="unbounded" minOccurs="0" nillable="true">
                <xsd:simpleType>
                  <xsd:restriction base="dms:Choice">
                    <xsd:enumeration value="APHA"/>
                    <xsd:enumeration value="Committee on Climate Change"/>
                    <xsd:enumeration value="Defra"/>
                    <xsd:enumeration value="Environment Agency"/>
                    <xsd:enumeration value="Marine Management Organisation"/>
                    <xsd:enumeration value="Natural England"/>
                    <xsd:enumeration value="RPA"/>
                    <xsd:enumeration value="VMD"/>
                  </xsd:restriction>
                </xsd:simpleType>
              </xsd:element>
            </xsd:sequence>
          </xsd:extension>
        </xsd:complexContent>
      </xsd:complexType>
    </xsd:element>
    <xsd:element name="ContentCloud_Approver1" ma:index="34" nillable="true" ma:displayName="Approver 1" ma:description="" ma:internalName="ContentCloud_Approver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1" ma:index="35" nillable="true" ma:displayName="Approved date 1" ma:description="Approved date 1" ma:format="DateOnly" ma:indexed="true" ma:internalName="ContentCloud_ApprovedDate1">
      <xsd:simpleType>
        <xsd:restriction base="dms:DateTime"/>
      </xsd:simpleType>
    </xsd:element>
    <xsd:element name="ContentCloud_ApproverJobTitle1" ma:index="36" nillable="true" ma:displayName="Approver job title 1" ma:description="" ma:internalName="ContentCloud_ApproverJobTitle1">
      <xsd:simpleType>
        <xsd:restriction base="dms:Text">
          <xsd:maxLength value="255"/>
        </xsd:restriction>
      </xsd:simpleType>
    </xsd:element>
    <xsd:element name="ContentCloud_ApprOrganisation1" ma:index="37" nillable="true" ma:displayName="Approver organisation 1" ma:description="" ma:internalName="ContentCloud_ApprOrganisation1">
      <xsd:simpleType>
        <xsd:restriction base="dms:Text">
          <xsd:maxLength value="255"/>
        </xsd:restriction>
      </xsd:simpleType>
    </xsd:element>
    <xsd:element name="ContentCloud_ApproverComment1" ma:index="38" nillable="true" ma:displayName="Approver comment 1" ma:description="" ma:internalName="ContentCloud_ApproverComment1">
      <xsd:simpleType>
        <xsd:restriction base="dms:Note">
          <xsd:maxLength value="2000"/>
        </xsd:restriction>
      </xsd:simpleType>
    </xsd:element>
    <xsd:element name="ContentCloud_Approver2" ma:index="39" nillable="true" ma:displayName="Approver 2" ma:description="" ma:internalName="ContentCloud_Approver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2" ma:index="40" nillable="true" ma:displayName="Approved date 2" ma:description="Approved date 2" ma:format="DateOnly" ma:internalName="ContentCloud_ApprovedDate2">
      <xsd:simpleType>
        <xsd:restriction base="dms:DateTime"/>
      </xsd:simpleType>
    </xsd:element>
    <xsd:element name="ContentCloud_ApproverJobTitle2" ma:index="41" nillable="true" ma:displayName="Approver job title 2" ma:description="" ma:internalName="ContentCloud_ApproverJobTitle2">
      <xsd:simpleType>
        <xsd:restriction base="dms:Text">
          <xsd:maxLength value="255"/>
        </xsd:restriction>
      </xsd:simpleType>
    </xsd:element>
    <xsd:element name="ContentCloud_ApprOrganisation2" ma:index="42" nillable="true" ma:displayName="Approver organisation 2" ma:description="" ma:internalName="ContentCloud_ApprOrganisation2">
      <xsd:simpleType>
        <xsd:restriction base="dms:Text">
          <xsd:maxLength value="255"/>
        </xsd:restriction>
      </xsd:simpleType>
    </xsd:element>
    <xsd:element name="ContentCloud_ApproverComment2" ma:index="43" nillable="true" ma:displayName="Approver comment 2" ma:description="" ma:internalName="ContentCloud_ApproverComment2">
      <xsd:simpleType>
        <xsd:restriction base="dms:Note">
          <xsd:maxLength value="2000"/>
        </xsd:restriction>
      </xsd:simpleType>
    </xsd:element>
    <xsd:element name="ContentCloud_Approver3" ma:index="44" nillable="true" ma:displayName="Approver 3" ma:description="" ma:internalName="ContentCloud_Approver3">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3" ma:index="45" nillable="true" ma:displayName="Approved date 3" ma:description="Approved date 3" ma:format="DateOnly" ma:internalName="ContentCloud_ApprovedDate3">
      <xsd:simpleType>
        <xsd:restriction base="dms:DateTime"/>
      </xsd:simpleType>
    </xsd:element>
    <xsd:element name="ContentCloud_ApproverJobTitle3" ma:index="46" nillable="true" ma:displayName="Approver job title 3" ma:description="" ma:internalName="ContentCloud_ApproverJobTitle3">
      <xsd:simpleType>
        <xsd:restriction base="dms:Text">
          <xsd:maxLength value="255"/>
        </xsd:restriction>
      </xsd:simpleType>
    </xsd:element>
    <xsd:element name="ContentCloud_ApprOrganisation3" ma:index="47" nillable="true" ma:displayName="Approver organisation 3" ma:description="" ma:internalName="ContentCloud_ApprOrganisation3">
      <xsd:simpleType>
        <xsd:restriction base="dms:Text">
          <xsd:maxLength value="255"/>
        </xsd:restriction>
      </xsd:simpleType>
    </xsd:element>
    <xsd:element name="ContentCloud_ApproverComment3" ma:index="48" nillable="true" ma:displayName="Approver comment 3" ma:description="" ma:internalName="ContentCloud_ApproverComment3">
      <xsd:simpleType>
        <xsd:restriction base="dms:Note">
          <xsd:maxLength value="2000"/>
        </xsd:restriction>
      </xsd:simpleType>
    </xsd:element>
    <xsd:element name="ContentCloud_Approver4" ma:index="49" nillable="true" ma:displayName="Approver 4" ma:description="" ma:internalName="ContentCloud_Approver4">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4" ma:index="50" nillable="true" ma:displayName="Approved date 4" ma:description="Approved date 4" ma:format="DateOnly" ma:internalName="ContentCloud_ApprovedDate4">
      <xsd:simpleType>
        <xsd:restriction base="dms:DateTime"/>
      </xsd:simpleType>
    </xsd:element>
    <xsd:element name="ContentCloud_ApproverJobTitle4" ma:index="51" nillable="true" ma:displayName="Approver job title 4" ma:description="" ma:internalName="ContentCloud_ApproverJobTitle4">
      <xsd:simpleType>
        <xsd:restriction base="dms:Text">
          <xsd:maxLength value="255"/>
        </xsd:restriction>
      </xsd:simpleType>
    </xsd:element>
    <xsd:element name="ContentCloud_ApprOrganisation4" ma:index="52" nillable="true" ma:displayName="Approver organisation 4" ma:description="" ma:internalName="ContentCloud_ApprOrganisation4">
      <xsd:simpleType>
        <xsd:restriction base="dms:Text">
          <xsd:maxLength value="255"/>
        </xsd:restriction>
      </xsd:simpleType>
    </xsd:element>
    <xsd:element name="ContentCloud_ApproverComment4" ma:index="53" nillable="true" ma:displayName="Approver comment 4" ma:description="" ma:internalName="ContentCloud_ApproverComment4">
      <xsd:simpleType>
        <xsd:restriction base="dms:Note">
          <xsd:maxLength value="2000"/>
        </xsd:restriction>
      </xsd:simpleType>
    </xsd:element>
    <xsd:element name="ContentCloud_Approver5" ma:index="54" nillable="true" ma:displayName="Approver 5" ma:description="" ma:internalName="ContentCloud_Approver5">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5" ma:index="55" nillable="true" ma:displayName="Approved date 5" ma:description="Approved date 5" ma:format="DateOnly" ma:internalName="ContentCloud_ApprovedDate5">
      <xsd:simpleType>
        <xsd:restriction base="dms:DateTime"/>
      </xsd:simpleType>
    </xsd:element>
    <xsd:element name="ContentCloud_ApproverJobTitle5" ma:index="56" nillable="true" ma:displayName="Approver job title 5" ma:description="" ma:internalName="ContentCloud_ApproverJobTitle5">
      <xsd:simpleType>
        <xsd:restriction base="dms:Text">
          <xsd:maxLength value="255"/>
        </xsd:restriction>
      </xsd:simpleType>
    </xsd:element>
    <xsd:element name="ContentCloud_ApprOrganisation5" ma:index="57" nillable="true" ma:displayName="Approver organisation 5" ma:description="" ma:internalName="ContentCloud_ApprOrganisation5">
      <xsd:simpleType>
        <xsd:restriction base="dms:Text">
          <xsd:maxLength value="255"/>
        </xsd:restriction>
      </xsd:simpleType>
    </xsd:element>
    <xsd:element name="ContentCloud_ApproverComment5" ma:index="58" nillable="true" ma:displayName="Approver comment 5" ma:description="" ma:internalName="ContentCloud_ApproverComment5">
      <xsd:simpleType>
        <xsd:restriction base="dms:Note">
          <xsd:maxLength value="2000"/>
        </xsd:restriction>
      </xsd:simpleType>
    </xsd:element>
    <xsd:element name="ContentCloud_AssurerComment" ma:index="59" nillable="true" ma:displayName="Assurer comment" ma:description="" ma:internalName="ContentCloud_AssurerComment">
      <xsd:simpleType>
        <xsd:restriction base="dms:Note">
          <xsd:maxLength value="2000"/>
        </xsd:restriction>
      </xsd:simpleType>
    </xsd:element>
    <xsd:element name="ContentCloud_WithdrawnReason" ma:index="60" nillable="true" ma:displayName="Withdrawn reason" ma:description="" ma:format="Dropdown" ma:internalName="ContentCloud_WithdrawnReason">
      <xsd:simpleType>
        <xsd:restriction base="dms:Choice">
          <xsd:enumeration value="Content no longer current"/>
          <xsd:enumeration value="Consolidated into other content"/>
        </xsd:restriction>
      </xsd:simpleType>
    </xsd:element>
    <xsd:element name="ContentCloud_Keywords" ma:index="61" nillable="true" ma:displayName="Keywords" ma:description="" ma:internalName="ContentCloud_Keywords">
      <xsd:simpleType>
        <xsd:restriction base="dms:Note"/>
      </xsd:simpleType>
    </xsd:element>
    <xsd:element name="ContentCloud_CommentToApprover" ma:index="62" nillable="true" ma:displayName="Comment to approver" ma:description="Optionally provide additional information to your selected approver(s)." ma:internalName="ContentCloud_CommentToApprover">
      <xsd:simpleType>
        <xsd:restriction base="dms:Text">
          <xsd:maxLength value="255"/>
        </xsd:restriction>
      </xsd:simpleType>
    </xsd:element>
    <xsd:element name="ContentCloud_PublishOnApproval" ma:index="63" nillable="true" ma:displayName="Publish on approval" ma:description="Publish On Approval" ma:internalName="ContentCloud_PublishOnApproval">
      <xsd:simpleType>
        <xsd:restriction base="dms:Boolean"/>
      </xsd:simpleType>
    </xsd:element>
    <xsd:element name="ContentCloud_UpdatesNumber" ma:index="64" nillable="true" ma:displayName="Updates number" ma:description="Number of updates of item." ma:hidden="true" ma:internalName="ContentCloud_UpdatesNumber" ma:readOnly="false">
      <xsd:simpleType>
        <xsd:restriction base="dms:Number"/>
      </xsd:simpleType>
    </xsd:element>
    <xsd:element name="ContentCloud_MetadataCTypeName" ma:index="65" nillable="true" ma:displayName="Metadata content type name" ma:description="" ma:internalName="ContentCloud_MetadataCTypeName">
      <xsd:simpleType>
        <xsd:restriction base="dms:Text">
          <xsd:maxLength value="255"/>
        </xsd:restriction>
      </xsd:simpleType>
    </xsd:element>
    <xsd:element name="ContentCloud_SubmitDate" ma:index="66" nillable="true" ma:displayName="Date submitted" ma:description="Submit for approval date" ma:format="DateOnly" ma:internalName="ContentCloud_SubmitDate">
      <xsd:simpleType>
        <xsd:restriction base="dms:DateTime"/>
      </xsd:simpleType>
    </xsd:element>
    <xsd:element name="ContentCloud_ContributorIds" ma:index="67" nillable="true" ma:displayName="Metadata contributors ids" ma:description="" ma:hidden="true" ma:internalName="ContentCloud_ContributorIds" ma:readOnly="false">
      <xsd:simpleType>
        <xsd:restriction base="dms:Text">
          <xsd:maxLength value="255"/>
        </xsd:restriction>
      </xsd:simpleType>
    </xsd:element>
    <xsd:element name="ContentCloud_PrimaryContactIds" ma:index="68" nillable="true" ma:displayName="Metadata primary contact ids" ma:description="" ma:hidden="true" ma:internalName="ContentCloud_PrimaryContactIds" ma:readOnly="false">
      <xsd:simpleType>
        <xsd:restriction base="dms:Text">
          <xsd:maxLength value="255"/>
        </xsd:restriction>
      </xsd:simpleType>
    </xsd:element>
    <xsd:element name="ContentCloud_WithdrawOnApproval" ma:index="69" nillable="true" ma:displayName="Withdraw on approval" ma:description="Withdraw On Approval" ma:internalName="ContentCloud_WithdrawOnApproval">
      <xsd:simpleType>
        <xsd:restriction base="dms:Boolean"/>
      </xsd:simpleType>
    </xsd:element>
    <xsd:element name="ContentCloud_ConsolidatedUrl" ma:index="70" nillable="true" ma:displayName="Link to consolidated content" ma:format="Hyperlink" ma:internalName="ContentCloud_ConsolidatedUrl">
      <xsd:complexType>
        <xsd:complexContent>
          <xsd:extension base="dms:URL">
            <xsd:sequence>
              <xsd:element name="Url" type="dms:ValidUrl" minOccurs="0" nillable="true"/>
              <xsd:element name="Description" type="xsd:string" nillable="true"/>
            </xsd:sequence>
          </xsd:extension>
        </xsd:complexContent>
      </xsd:complexType>
    </xsd:element>
    <xsd:element name="ContentCloud_TempExtDate" ma:index="71" nillable="true" ma:displayName="Temporary extension date" ma:description="Temporary extension date" ma:format="DateOnly" ma:internalName="ContentCloud_TempExtDate">
      <xsd:simpleType>
        <xsd:restriction base="dms:DateTime"/>
      </xsd:simpleType>
    </xsd:element>
    <xsd:element name="ContentCloud_SharedWith" ma:index="72" nillable="true" ma:displayName="Shared with" ma:description="" ma:hidden="true" ma:internalName="ContentCloud_SharedWith" ma:readOnly="false">
      <xsd:simpleType>
        <xsd:restriction base="dms:Note"/>
      </xsd:simpleType>
    </xsd:element>
    <xsd:element name="ContentCloud_Duration" ma:index="73" nillable="true" ma:displayName="Duration" ma:description="Duration of content in seconds." ma:internalName="ContentCloud_Duration">
      <xsd:simpleType>
        <xsd:restriction base="dms:Number"/>
      </xsd:simpleType>
    </xsd:element>
    <xsd:element name="ContentCloud_Submitter" ma:index="74" nillable="true" ma:displayName="Submitted by" ma:description="" ma:hidden="true" ma:internalName="ContentCloud_Submitt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LegacyDetails" ma:index="75" nillable="true" ma:displayName="Legacy details" ma:description="" ma:internalName="ContentCloud_LegacyDetails">
      <xsd:simpleType>
        <xsd:restriction base="dms:Note"/>
      </xsd:simpleType>
    </xsd:element>
    <xsd:element name="ContentCloud_TEDBeforeSRD" ma:index="76" nillable="true" ma:displayName="Temporary extension set before submit for approval" ma:description="Temporary extension set before submit for approval" ma:hidden="true" ma:internalName="ContentCloud_TEDBeforeSRD" ma:readOnly="false">
      <xsd:simpleType>
        <xsd:restriction base="dms:Boolean"/>
      </xsd:simpleType>
    </xsd:element>
    <xsd:element name="ContentCloud_Migrated" ma:index="77" nillable="true" ma:displayName="Migrated" ma:internalName="ContentCloud_Migrated">
      <xsd:simpleType>
        <xsd:restriction base="dms:Boolean"/>
      </xsd:simpleType>
    </xsd:element>
    <xsd:element name="ContentCloud_ReceivedFrom" ma:index="78" nillable="true" ma:displayName="Document Received From" ma:list="UserInfo" ma:SharePointGroup="0" ma:internalName="ContentCloud_ReceivedFrom"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NewDraftNumber" ma:index="79" nillable="true" ma:displayName="New draft number" ma:description="" ma:internalName="ContentCloud_NewDraftNumber">
      <xsd:simpleType>
        <xsd:restriction base="dms:Text">
          <xsd:maxLength value="255"/>
        </xsd:restriction>
      </xsd:simpleType>
    </xsd:element>
    <xsd:element name="PublishingExpirationDate" ma:index="8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81" nillable="true" ma:displayName="Exempt from Policy" ma:hidden="true" ma:internalName="_dlc_Exempt" ma:readOnly="true">
      <xsd:simpleType>
        <xsd:restriction base="dms:Unknown"/>
      </xsd:simpleType>
    </xsd:element>
    <xsd:element name="PublishingStartDate" ma:index="9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ba428f-c30f-44c8-8eab-a30b7390a267" elementFormDefault="qualified">
    <xsd:import namespace="http://schemas.microsoft.com/office/2006/documentManagement/types"/>
    <xsd:import namespace="http://schemas.microsoft.com/office/infopath/2007/PartnerControls"/>
    <xsd:element name="ContentCloud_OrganisationString" ma:index="26" nillable="true" ma:displayName="Organisation string" ma:indexed="true" ma:list="{4aafafe1-e8cb-42dd-8946-936c776bf3e5}" ma:internalName="ContentCloud_OrganisationString" ma:showField="Title" ma:web="44ba428f-c30f-44c8-8eab-a30b7390a267">
      <xsd:simpleType>
        <xsd:restriction base="dms:Lookup"/>
      </xsd:simpleType>
    </xsd:element>
    <xsd:element name="ContentCloud_RelatedSites" ma:index="33" nillable="true" ma:displayName="Related sites" ma:list="{b4283a8c-c169-464e-b37a-660a96344476}" ma:internalName="ContentCloud_RelatedSites" ma:showField="Title" ma:web="44ba428f-c30f-44c8-8eab-a30b7390a267">
      <xsd:complexType>
        <xsd:complexContent>
          <xsd:extension base="dms:MultiChoiceLookup">
            <xsd:sequence>
              <xsd:element name="Value" type="dms:Lookup" maxOccurs="unbounded" minOccurs="0" nillable="true"/>
            </xsd:sequence>
          </xsd:extension>
        </xsd:complexContent>
      </xsd:complexType>
    </xsd:element>
    <xsd:element name="_dlc_DocId" ma:index="91" nillable="true" ma:displayName="Document ID Value" ma:description="The value of the document ID assigned to this item." ma:internalName="_dlc_DocId" ma:readOnly="true">
      <xsd:simpleType>
        <xsd:restriction base="dms:Text"/>
      </xsd:simpleType>
    </xsd:element>
    <xsd:element name="_dlc_DocIdUrl" ma:index="9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78a0cd0-2680-45d0-a254-38b105a1c2de" elementFormDefault="qualified">
    <xsd:import namespace="http://schemas.microsoft.com/office/2006/documentManagement/types"/>
    <xsd:import namespace="http://schemas.microsoft.com/office/infopath/2007/PartnerControls"/>
    <xsd:element name="DLCPolicyLabelValue" ma:index="8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8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8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4" ma:displayName="Content Type"/>
        <xsd:element ref="dc:title" minOccurs="0" maxOccurs="1" ma:index="8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ntentCloud_WithdrawnBy xmlns="http://schemas.microsoft.com/sharepoint/v3">
      <UserInfo>
        <DisplayName/>
        <AccountId xsi:nil="true"/>
        <AccountType/>
      </UserInfo>
    </ContentCloud_WithdrawnBy>
    <ContentCloud_OrganisationString xmlns="44ba428f-c30f-44c8-8eab-a30b7390a267">9216</ContentCloud_OrganisationString>
    <ContentCloud_Approver1 xmlns="http://schemas.microsoft.com/sharepoint/v3">
      <UserInfo>
        <DisplayName>Broadhurst, Nigel</DisplayName>
        <AccountId>15075</AccountId>
        <AccountType/>
      </UserInfo>
    </ContentCloud_Approver1>
    <ContentCloud_ApprOrganisation2 xmlns="http://schemas.microsoft.com/sharepoint/v3" xsi:nil="true"/>
    <ContentCloud_ContributorIds xmlns="http://schemas.microsoft.com/sharepoint/v3" xsi:nil="true"/>
    <ContentCloud_Author xmlns="http://schemas.microsoft.com/sharepoint/v3">
      <UserInfo>
        <DisplayName>Redding, Laura</DisplayName>
        <AccountId>1971</AccountId>
        <AccountType/>
      </UserInfo>
    </ContentCloud_Author>
    <ContentCloud_UpdateNotice xmlns="http://schemas.microsoft.com/sharepoint/v3">Replaced reference to "Brand Bank" with link to EA sharepoint image library</ContentCloud_UpdateNotice>
    <ContentCloud_Audiences xmlns="http://schemas.microsoft.com/sharepoint/v3">
      <Value>Environment Agency</Value>
    </ContentCloud_Audiences>
    <ContentCloud_ApproverComment1 xmlns="http://schemas.microsoft.com/sharepoint/v3">Necessary revision required due to supplier contract coming to an end.</ContentCloud_ApproverComment1>
    <ContentCloud_Description xmlns="http://schemas.microsoft.com/sharepoint/v3">PowerPoint template (standard format)</ContentCloud_Description>
    <ContentCloud_WithdrawnDate xmlns="http://schemas.microsoft.com/sharepoint/v3" xsi:nil="true"/>
    <ContentCloud_ApprovedDate1 xmlns="http://schemas.microsoft.com/sharepoint/v3">2022-01-14T16:08:57+00:00</ContentCloud_ApprovedDate1>
    <ContentCloud_ApproverComment2 xmlns="http://schemas.microsoft.com/sharepoint/v3" xsi:nil="true"/>
    <ContentCloud_ApproverJobTitle5 xmlns="http://schemas.microsoft.com/sharepoint/v3" xsi:nil="true"/>
    <ContentCloud_AssurerComment xmlns="http://schemas.microsoft.com/sharepoint/v3">Thank you for submitting your document which has passed to the next stage of approval.
Kind regards,
Sarah</ContentCloud_AssurerComment>
    <ContentCloud_SubmitDate xmlns="http://schemas.microsoft.com/sharepoint/v3">2022-01-14T12:30:39+00:00</ContentCloud_SubmitDate>
    <ContentCloud_PrimaryContact xmlns="http://schemas.microsoft.com/sharepoint/v3">
      <UserInfo>
        <DisplayName>Broadhurst, Nigel</DisplayName>
        <AccountId>15075</AccountId>
        <AccountType/>
      </UserInfo>
      <UserInfo>
        <DisplayName>Jolly, Sam</DisplayName>
        <AccountId>2346</AccountId>
        <AccountType/>
      </UserInfo>
    </ContentCloud_PrimaryContact>
    <ContentCloud_ApproverComment3 xmlns="http://schemas.microsoft.com/sharepoint/v3" xsi:nil="true"/>
    <ContentCloud_LegacyDetails xmlns="http://schemas.microsoft.com/sharepoint/v3" xsi:nil="true"/>
    <ContentCloud_FormatType xmlns="http://schemas.microsoft.com/sharepoint/v3">PowerPoint presentation</ContentCloud_FormatType>
    <ContentCloud_ApprOrganisation3 xmlns="http://schemas.microsoft.com/sharepoint/v3" xsi:nil="true"/>
    <ContentCloud_ApproverComment4 xmlns="http://schemas.microsoft.com/sharepoint/v3" xsi:nil="true"/>
    <ContentCloud_PublishOnApproval xmlns="http://schemas.microsoft.com/sharepoint/v3">true</ContentCloud_PublishOnApproval>
    <ContentCloud_Contributors xmlns="http://schemas.microsoft.com/sharepoint/v3">
      <UserInfo>
        <DisplayName/>
        <AccountId xsi:nil="true"/>
        <AccountType/>
      </UserInfo>
    </ContentCloud_Contributors>
    <ContentCloud_ApproverComment5 xmlns="http://schemas.microsoft.com/sharepoint/v3" xsi:nil="true"/>
    <ContentCloud_Keywords xmlns="http://schemas.microsoft.com/sharepoint/v3" xsi:nil="true"/>
    <ContentCloud_CommentToApprover xmlns="http://schemas.microsoft.com/sharepoint/v3" xsi:nil="true"/>
    <ContentCloud_SharedWith xmlns="http://schemas.microsoft.com/sharepoint/v3" xsi:nil="true"/>
    <ContentCloud_Duration xmlns="http://schemas.microsoft.com/sharepoint/v3" xsi:nil="true"/>
    <ContentCloud_DocumentTitleLink xmlns="http://schemas.microsoft.com/sharepoint/v3">
      <Url>https://defra.sharepoint.com/sites/def-contentcloud/_layouts/15/DocIdRedir.aspx?ID=CONTENTCLOUD-190616497-11680</Url>
      <Description>Environment Agency PowerPoint template and guidance</Description>
    </ContentCloud_DocumentTitleLink>
    <ContentCloud_ScheduledReviewedBy xmlns="http://schemas.microsoft.com/sharepoint/v3">
      <UserInfo>
        <DisplayName/>
        <AccountId xsi:nil="true"/>
        <AccountType/>
      </UserInfo>
    </ContentCloud_ScheduledReviewedBy>
    <ContentCloud_ApproverJobTitle4 xmlns="http://schemas.microsoft.com/sharepoint/v3" xsi:nil="true"/>
    <ContentCloud_MetadataItemId xmlns="http://schemas.microsoft.com/sharepoint/v3">10560</ContentCloud_MetadataItemId>
    <ContentCloud_PrimaryContactIds xmlns="http://schemas.microsoft.com/sharepoint/v3">#15075;</ContentCloud_PrimaryContactIds>
    <ContentCloud_Submitter xmlns="http://schemas.microsoft.com/sharepoint/v3">
      <UserInfo>
        <DisplayName>Broadhurst, Nigel</DisplayName>
        <AccountId>15075</AccountId>
        <AccountType/>
      </UserInfo>
    </ContentCloud_Submitter>
    <DLCPolicyLabelLock xmlns="c78a0cd0-2680-45d0-a254-38b105a1c2de" xsi:nil="true"/>
    <ContentCloud_PublishDate xmlns="http://schemas.microsoft.com/sharepoint/v3">2022-01-14T16:08:57+00:00</ContentCloud_PublishDate>
    <ContentCloud_Reference xmlns="http://schemas.microsoft.com/sharepoint/v3">LIT 13250 </ContentCloud_Reference>
    <ContentCloud_RiskLevel xmlns="http://schemas.microsoft.com/sharepoint/v3">Very Low</ContentCloud_RiskLevel>
    <ContentCloud_Approver2 xmlns="http://schemas.microsoft.com/sharepoint/v3">
      <UserInfo>
        <DisplayName/>
        <AccountId xsi:nil="true"/>
        <AccountType/>
      </UserInfo>
    </ContentCloud_Approver2>
    <ContentCloud_WithdrawOnApproval xmlns="http://schemas.microsoft.com/sharepoint/v3" xsi:nil="true"/>
    <ContentCloud_ConsolidatedUrl xmlns="http://schemas.microsoft.com/sharepoint/v3">
      <Url xsi:nil="true"/>
      <Description xsi:nil="true"/>
    </ContentCloud_ConsolidatedUrl>
    <ContentCloud_ScheduledReviewDate xmlns="http://schemas.microsoft.com/sharepoint/v3">2023-02-28T00:00:00+00:00</ContentCloud_ScheduledReviewDate>
    <ContentCloud_LegacyReference xmlns="http://schemas.microsoft.com/sharepoint/v3">399_13_SD17</ContentCloud_LegacyReference>
    <ContentCloud_ScheduledReviewType xmlns="http://schemas.microsoft.com/sharepoint/v3" xsi:nil="true"/>
    <ContentCloud_ChangeType xmlns="http://schemas.microsoft.com/sharepoint/v3">Very Minor</ContentCloud_ChangeType>
    <ContentCloud_Status xmlns="http://schemas.microsoft.com/sharepoint/v3">Final</ContentCloud_Status>
    <ContentCloud_WithdrawNotice xmlns="http://schemas.microsoft.com/sharepoint/v3" xsi:nil="true"/>
    <ContentCloud_ContentAssurer xmlns="http://schemas.microsoft.com/sharepoint/v3">
      <UserInfo>
        <DisplayName>Johnson, Sarah</DisplayName>
        <AccountId>16646</AccountId>
        <AccountType/>
      </UserInfo>
    </ContentCloud_ContentAssurer>
    <ContentCloud_TemplateVersion xmlns="http://schemas.microsoft.com/sharepoint/v3">1.0</ContentCloud_TemplateVersion>
    <ContentCloud_ApprovedDate2 xmlns="http://schemas.microsoft.com/sharepoint/v3" xsi:nil="true"/>
    <ContentCloud_ApproverJobTitle3 xmlns="http://schemas.microsoft.com/sharepoint/v3" xsi:nil="true"/>
    <ContentCloud_WithdrawnReason xmlns="http://schemas.microsoft.com/sharepoint/v3" xsi:nil="true"/>
    <ContentCloud_RatingsCount xmlns="http://schemas.microsoft.com/sharepoint/v3" xsi:nil="true"/>
    <ContentCloud_OtherApprovers xmlns="http://schemas.microsoft.com/sharepoint/v3">
      <UserInfo>
        <DisplayName/>
        <AccountId xsi:nil="true"/>
        <AccountType/>
      </UserInfo>
    </ContentCloud_OtherApprovers>
    <ContentCloud_SRO xmlns="http://schemas.microsoft.com/sharepoint/v3">
      <UserInfo>
        <DisplayName>Coughlin, Tasnim</DisplayName>
        <AccountId>1442</AccountId>
        <AccountType/>
      </UserInfo>
    </ContentCloud_SRO>
    <ContentCloud_ApprOrganisation1 xmlns="http://schemas.microsoft.com/sharepoint/v3">Natural England</ContentCloud_ApprOrganisation1>
    <ContentCloud_Approver3 xmlns="http://schemas.microsoft.com/sharepoint/v3">
      <UserInfo>
        <DisplayName/>
        <AccountId xsi:nil="true"/>
        <AccountType/>
      </UserInfo>
    </ContentCloud_Approver3>
    <ContentCloud_Approver4 xmlns="http://schemas.microsoft.com/sharepoint/v3">
      <UserInfo>
        <DisplayName/>
        <AccountId xsi:nil="true"/>
        <AccountType/>
      </UserInfo>
    </ContentCloud_Approver4>
    <ContentCloud_ApprOrganisation4 xmlns="http://schemas.microsoft.com/sharepoint/v3" xsi:nil="true"/>
    <ContentCloud_UpdatesNumber xmlns="http://schemas.microsoft.com/sharepoint/v3">14</ContentCloud_UpdatesNumber>
    <PublishingExpirationDate xmlns="http://schemas.microsoft.com/sharepoint/v3" xsi:nil="true"/>
    <ContentCloud_SecurityMarking xmlns="http://schemas.microsoft.com/sharepoint/v3">OFFICIAL</ContentCloud_SecurityMarking>
    <ContentCloud_ApproverJobTitle2 xmlns="http://schemas.microsoft.com/sharepoint/v3" xsi:nil="true"/>
    <ContentCloud_ApprovedDate3 xmlns="http://schemas.microsoft.com/sharepoint/v3" xsi:nil="true"/>
    <ContentCloud_ApprovedDate4 xmlns="http://schemas.microsoft.com/sharepoint/v3" xsi:nil="true"/>
    <ContentCloud_RelatedSites xmlns="44ba428f-c30f-44c8-8eab-a30b7390a267" xsi:nil="true"/>
    <ContentCloud_TempExtDate xmlns="http://schemas.microsoft.com/sharepoint/v3" xsi:nil="true"/>
    <PublishingStartDate xmlns="http://schemas.microsoft.com/sharepoint/v3" xsi:nil="true"/>
    <ContentCloud_Approvers xmlns="http://schemas.microsoft.com/sharepoint/v3">
      <UserInfo>
        <DisplayName/>
        <AccountId xsi:nil="true"/>
        <AccountType/>
      </UserInfo>
    </ContentCloud_Approvers>
    <ContentCloud_Approver5 xmlns="http://schemas.microsoft.com/sharepoint/v3">
      <UserInfo>
        <DisplayName/>
        <AccountId xsi:nil="true"/>
        <AccountType/>
      </UserInfo>
    </ContentCloud_Approver5>
    <ContentCloud_ApprOrganisation5 xmlns="http://schemas.microsoft.com/sharepoint/v3" xsi:nil="true"/>
    <ContentCloud_Rating xmlns="http://schemas.microsoft.com/sharepoint/v3" xsi:nil="true"/>
    <ContentCloud_MetadataCTypeName xmlns="http://schemas.microsoft.com/sharepoint/v3">Template</ContentCloud_MetadataCTypeName>
    <ContentCloud_LastReviewedOnDate xmlns="http://schemas.microsoft.com/sharepoint/v3" xsi:nil="true"/>
    <ContentCloud_ApproverJobTitle1 xmlns="http://schemas.microsoft.com/sharepoint/v3">Subject Matter Expert</ContentCloud_ApproverJobTitle1>
    <ContentCloud_ApprovedDate5 xmlns="http://schemas.microsoft.com/sharepoint/v3" xsi:nil="true"/>
    <DLCPolicyLabelClientValue xmlns="c78a0cd0-2680-45d0-a254-38b105a1c2de" xsi:nil="true"/>
    <_dlc_DocId xmlns="44ba428f-c30f-44c8-8eab-a30b7390a267">CONTENTCLOUD-190616497-11680</_dlc_DocId>
    <_dlc_DocIdUrl xmlns="44ba428f-c30f-44c8-8eab-a30b7390a267">
      <Url>https://defra.sharepoint.com/sites/def-contentcloud/_layouts/15/DocIdRedir.aspx?ID=CONTENTCLOUD-190616497-11680</Url>
      <Description>CONTENTCLOUD-190616497-11680</Description>
    </_dlc_DocIdUrl>
    <DLCPolicyLabelValue xmlns="c78a0cd0-2680-45d0-a254-38b105a1c2de">3.0</DLCPolicyLabelValue>
    <ContentCloud_Migrated xmlns="http://schemas.microsoft.com/sharepoint/v3" xsi:nil="true"/>
    <ContentCloud_TEDBeforeSRD xmlns="http://schemas.microsoft.com/sharepoint/v3" xsi:nil="true"/>
    <ContentCloud_ReceivedFrom xmlns="http://schemas.microsoft.com/sharepoint/v3">
      <UserInfo>
        <DisplayName>Broadhurst, Nigel</DisplayName>
        <AccountId>15075</AccountId>
        <AccountType/>
      </UserInfo>
    </ContentCloud_ReceivedFrom>
    <ContentCloud_Coverage xmlns="http://schemas.microsoft.com/sharepoint/v3">
      <Value>England</Value>
    </ContentCloud_Coverage>
    <ContentCloud_Language xmlns="http://schemas.microsoft.com/sharepoint/v3">
      <Value>English</Value>
    </ContentCloud_Language>
    <ContentCloud_NewDraftNumber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Template - Document - PowerPoint</p:Name>
  <p:Description/>
  <p:Statement/>
  <p:PolicyItems>
    <p:PolicyItem featureId="Microsoft.Office.RecordsManagement.PolicyFeatures.PolicyLabel" staticId="0x010100D5A45896ADA143F9BF5F69E7D3C3FE4B00DA008D50AAE045838540FF582C3D468B00A1F7266454B30C4DBB103FFDCDBCB00B|-628663097" UniqueId="61696eca-2676-4c38-8051-c24a4f3af147">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Arial</font>
            <fontsize>12</fontsize>
          </properties>
          <segment type="metadata">_UIVersionString</segment>
        </label>
      </p:CustomData>
    </p:PolicyItem>
  </p:PolicyItems>
</p:Policy>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3A2709-A39D-4FC4-A989-03C9357E0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ba428f-c30f-44c8-8eab-a30b7390a267"/>
    <ds:schemaRef ds:uri="c78a0cd0-2680-45d0-a254-38b105a1c2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C53C3A-D954-4CB4-9F3E-8743387EA7C8}">
  <ds:schemaRefs>
    <ds:schemaRef ds:uri="http://schemas.microsoft.com/office/infopath/2007/PartnerControls"/>
    <ds:schemaRef ds:uri="44ba428f-c30f-44c8-8eab-a30b7390a267"/>
    <ds:schemaRef ds:uri="http://schemas.openxmlformats.org/package/2006/metadata/core-properties"/>
    <ds:schemaRef ds:uri="http://schemas.microsoft.com/office/2006/documentManagement/types"/>
    <ds:schemaRef ds:uri="c78a0cd0-2680-45d0-a254-38b105a1c2de"/>
    <ds:schemaRef ds:uri="http://purl.org/dc/dcmitype/"/>
    <ds:schemaRef ds:uri="http://www.w3.org/XML/1998/namespace"/>
    <ds:schemaRef ds:uri="http://schemas.microsoft.com/sharepoint/v3"/>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815FAAD2-C40C-40EC-A72C-96D816B6854A}">
  <ds:schemaRefs>
    <ds:schemaRef ds:uri="http://schemas.microsoft.com/sharepoint/v3/contenttype/forms"/>
  </ds:schemaRefs>
</ds:datastoreItem>
</file>

<file path=customXml/itemProps4.xml><?xml version="1.0" encoding="utf-8"?>
<ds:datastoreItem xmlns:ds="http://schemas.openxmlformats.org/officeDocument/2006/customXml" ds:itemID="{6667EBA1-51EB-4DB4-9773-D7BAB5B4DFB5}">
  <ds:schemaRefs>
    <ds:schemaRef ds:uri="office.server.policy"/>
  </ds:schemaRefs>
</ds:datastoreItem>
</file>

<file path=customXml/itemProps5.xml><?xml version="1.0" encoding="utf-8"?>
<ds:datastoreItem xmlns:ds="http://schemas.openxmlformats.org/officeDocument/2006/customXml" ds:itemID="{5A64F98F-671C-4E4F-8B91-8518B0BC7CD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LIT 13250 - PowerPoint template and guidance</Template>
  <TotalTime>0</TotalTime>
  <Words>1098</Words>
  <Application>Microsoft Office PowerPoint</Application>
  <PresentationFormat>On-screen Show (4:3)</PresentationFormat>
  <Paragraphs>106</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HM0870-corporate-slides</vt:lpstr>
      <vt:lpstr>EA/NGO &amp; Stakeholders Drought Update </vt:lpstr>
      <vt:lpstr>EA Information</vt:lpstr>
      <vt:lpstr>East Anglia (Essex, Norfolk &amp; Suffolk)</vt:lpstr>
      <vt:lpstr>East Anglia (Essex, Norfolk &amp; Suffolk)  River Flow Summary </vt:lpstr>
      <vt:lpstr>PowerPoint Presentation</vt:lpstr>
      <vt:lpstr>East Anglia (Essex, Norfolk &amp; Suffolk)  Flow assessment</vt:lpstr>
      <vt:lpstr>East Anglia (Essex, Norfolk &amp; Suffolk)</vt:lpstr>
      <vt:lpstr>East Anglia (Cambs &amp; Beds)  Rainfall up to the end of August </vt:lpstr>
      <vt:lpstr>East Anglia (Cambs &amp; Beds)  Rainfall in September</vt:lpstr>
      <vt:lpstr>East Anglia (Cambs &amp; Beds)  Rainfall forecast</vt:lpstr>
      <vt:lpstr>PowerPoint Presentation</vt:lpstr>
      <vt:lpstr>East Anglia (Cambs &amp; Beds)  Groundwater levels</vt:lpstr>
      <vt:lpstr>East Anglia (Cambs &amp; Beds)  Weekly report 19/09/22 – Chalk GW sites</vt:lpstr>
      <vt:lpstr>East Anglia (Cambs &amp; Beds)  Weekly report 19/09/22 – NW Norfolk</vt:lpstr>
      <vt:lpstr>East Anglia (Cambs &amp; Beds)  Water Situation Report flow gauging stations</vt:lpstr>
      <vt:lpstr>Ecological Drought Monitoring</vt:lpstr>
      <vt:lpstr>PowerPoint Presentation</vt:lpstr>
      <vt:lpstr>PowerPoint Presentation</vt:lpstr>
      <vt:lpstr>East Anglia (Cambs &amp; Beds)  A4012 Road Bridge Leighton Buzzard – Clipstone Brook</vt:lpstr>
      <vt:lpstr>East Anglia (Cambs &amp; Beds)  Gt. Staughton - Kym</vt:lpstr>
      <vt:lpstr>East Anglia (Cambs &amp; Beds)  Hengrave Bridge - Lark</vt:lpstr>
      <vt:lpstr>PowerPoint Presentation</vt:lpstr>
      <vt:lpstr>East Anglia (Essex, Norfolk &amp; Suffolk)  Langham Bridge – R. Alde</vt:lpstr>
      <vt:lpstr>East Anglia (Essex, Norfolk &amp; Suffolk)  Holton Gauging Station - R. Blyth</vt:lpstr>
      <vt:lpstr>East Anglia (Essex, Norfolk &amp; Suffolk)  Homersfield Bridge - R. Waveney</vt:lpstr>
      <vt:lpstr>East Anglia (Essex, Norfolk &amp; Suffolk)   Summary - East Anglia ‘East’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Agency PowerPoint template and guidance</dc:title>
  <dc:creator/>
  <cp:keywords/>
  <dc:description/>
  <cp:lastModifiedBy/>
  <cp:revision>8</cp:revision>
  <dcterms:created xsi:type="dcterms:W3CDTF">2020-05-27T09:17:03Z</dcterms:created>
  <dcterms:modified xsi:type="dcterms:W3CDTF">2022-09-23T07:57:32Z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0x010100D5A45896ADA143F9BF5F69E7D3C3FE4B00DA008D50AAE045838540FF582C3D468B00A1F7266454B30C4DBB103FFDCDBCB00B</vt:lpwstr>
  </property>
  <property fmtid="{D5CDD505-2E9C-101B-9397-08002B2CF9AE}" pid="3" name="_dlc_DocIdItemGuid">
    <vt:lpwstr>3d9dbab7-2e82-4aa0-8cf1-c954b64e069a</vt:lpwstr>
  </property>
  <property fmtid="{D5CDD505-2E9C-101B-9397-08002B2CF9AE}" pid="4" name="_ip_UnifiedCompliancePolicyUIAction">
    <vt:lpwstr/>
  </property>
  <property fmtid="{D5CDD505-2E9C-101B-9397-08002B2CF9AE}" pid="5" name="_ip_UnifiedCompliancePolicyProperties">
    <vt:lpwstr/>
  </property>
</Properties>
</file>